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39" r:id="rId2"/>
    <p:sldId id="418" r:id="rId3"/>
    <p:sldId id="419" r:id="rId4"/>
    <p:sldId id="421" r:id="rId5"/>
    <p:sldId id="422" r:id="rId6"/>
    <p:sldId id="423" r:id="rId7"/>
    <p:sldId id="432" r:id="rId8"/>
    <p:sldId id="434" r:id="rId9"/>
    <p:sldId id="436" r:id="rId10"/>
    <p:sldId id="424" r:id="rId11"/>
    <p:sldId id="425" r:id="rId12"/>
    <p:sldId id="426" r:id="rId13"/>
    <p:sldId id="427" r:id="rId14"/>
    <p:sldId id="437" r:id="rId15"/>
    <p:sldId id="438" r:id="rId16"/>
    <p:sldId id="428" r:id="rId17"/>
    <p:sldId id="429" r:id="rId18"/>
    <p:sldId id="430" r:id="rId19"/>
  </p:sldIdLst>
  <p:sldSz cx="9144000" cy="6858000" type="screen4x3"/>
  <p:notesSz cx="6858000" cy="9144000"/>
  <p:photoAlbum/>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D08DB8DB-9A09-462F-8044-FE4E852D454E}">
          <p14:sldIdLst>
            <p14:sldId id="339"/>
            <p14:sldId id="418"/>
            <p14:sldId id="419"/>
            <p14:sldId id="421"/>
            <p14:sldId id="422"/>
            <p14:sldId id="423"/>
            <p14:sldId id="432"/>
            <p14:sldId id="434"/>
            <p14:sldId id="436"/>
            <p14:sldId id="424"/>
            <p14:sldId id="425"/>
            <p14:sldId id="426"/>
            <p14:sldId id="427"/>
            <p14:sldId id="437"/>
            <p14:sldId id="438"/>
            <p14:sldId id="428"/>
            <p14:sldId id="429"/>
            <p14:sldId id="430"/>
          </p14:sldIdLst>
        </p14:section>
        <p14:section name="Раздел без заголовка" id="{17D8C350-689E-4E50-983E-72CCD95896D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108B8"/>
    <a:srgbClr val="1985A7"/>
    <a:srgbClr val="2B9556"/>
    <a:srgbClr val="FF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42" autoAdjust="0"/>
    <p:restoredTop sz="94671" autoAdjust="0"/>
  </p:normalViewPr>
  <p:slideViewPr>
    <p:cSldViewPr>
      <p:cViewPr varScale="1">
        <p:scale>
          <a:sx n="109" d="100"/>
          <a:sy n="109" d="100"/>
        </p:scale>
        <p:origin x="1692" y="108"/>
      </p:cViewPr>
      <p:guideLst>
        <p:guide orient="horz" pos="2160"/>
        <p:guide pos="2880"/>
      </p:guideLst>
    </p:cSldViewPr>
  </p:slideViewPr>
  <p:outlineViewPr>
    <p:cViewPr>
      <p:scale>
        <a:sx n="33" d="100"/>
        <a:sy n="33" d="100"/>
      </p:scale>
      <p:origin x="42" y="2376"/>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9FF252F2-961B-4FB6-8E38-C966F1612497}" type="datetimeFigureOut">
              <a:rPr lang="ru-RU" smtClean="0"/>
              <a:t>27.10.2020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355B32E-E328-46ED-8393-593F1C3D244C}" type="slidenum">
              <a:rPr lang="ru-RU" smtClean="0"/>
              <a:t>‹#›</a:t>
            </a:fld>
            <a:endParaRPr lang="ru-RU"/>
          </a:p>
        </p:txBody>
      </p:sp>
    </p:spTree>
    <p:extLst>
      <p:ext uri="{BB962C8B-B14F-4D97-AF65-F5344CB8AC3E}">
        <p14:creationId xmlns:p14="http://schemas.microsoft.com/office/powerpoint/2010/main" val="31788082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FF252F2-961B-4FB6-8E38-C966F1612497}" type="datetimeFigureOut">
              <a:rPr lang="ru-RU" smtClean="0"/>
              <a:t>27.10.2020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355B32E-E328-46ED-8393-593F1C3D244C}" type="slidenum">
              <a:rPr lang="ru-RU" smtClean="0"/>
              <a:t>‹#›</a:t>
            </a:fld>
            <a:endParaRPr lang="ru-RU"/>
          </a:p>
        </p:txBody>
      </p:sp>
    </p:spTree>
    <p:extLst>
      <p:ext uri="{BB962C8B-B14F-4D97-AF65-F5344CB8AC3E}">
        <p14:creationId xmlns:p14="http://schemas.microsoft.com/office/powerpoint/2010/main" val="21345810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9FF252F2-961B-4FB6-8E38-C966F1612497}" type="datetimeFigureOut">
              <a:rPr lang="ru-RU" smtClean="0"/>
              <a:t>27.10.2020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355B32E-E328-46ED-8393-593F1C3D244C}" type="slidenum">
              <a:rPr lang="ru-RU" smtClean="0"/>
              <a:t>‹#›</a:t>
            </a:fld>
            <a:endParaRPr lang="ru-RU"/>
          </a:p>
        </p:txBody>
      </p:sp>
    </p:spTree>
    <p:extLst>
      <p:ext uri="{BB962C8B-B14F-4D97-AF65-F5344CB8AC3E}">
        <p14:creationId xmlns:p14="http://schemas.microsoft.com/office/powerpoint/2010/main" val="37464445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9FF252F2-961B-4FB6-8E38-C966F1612497}" type="datetimeFigureOut">
              <a:rPr lang="ru-RU" smtClean="0"/>
              <a:t>27.10.2020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355B32E-E328-46ED-8393-593F1C3D244C}" type="slidenum">
              <a:rPr lang="ru-RU" smtClean="0"/>
              <a:t>‹#›</a:t>
            </a:fld>
            <a:endParaRPr lang="ru-RU"/>
          </a:p>
        </p:txBody>
      </p:sp>
    </p:spTree>
    <p:extLst>
      <p:ext uri="{BB962C8B-B14F-4D97-AF65-F5344CB8AC3E}">
        <p14:creationId xmlns:p14="http://schemas.microsoft.com/office/powerpoint/2010/main" val="2563245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9FF252F2-961B-4FB6-8E38-C966F1612497}" type="datetimeFigureOut">
              <a:rPr lang="ru-RU" smtClean="0"/>
              <a:t>27.10.2020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4355B32E-E328-46ED-8393-593F1C3D244C}" type="slidenum">
              <a:rPr lang="ru-RU" smtClean="0"/>
              <a:t>‹#›</a:t>
            </a:fld>
            <a:endParaRPr lang="ru-RU"/>
          </a:p>
        </p:txBody>
      </p:sp>
    </p:spTree>
    <p:extLst>
      <p:ext uri="{BB962C8B-B14F-4D97-AF65-F5344CB8AC3E}">
        <p14:creationId xmlns:p14="http://schemas.microsoft.com/office/powerpoint/2010/main" val="17511283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9FF252F2-961B-4FB6-8E38-C966F1612497}" type="datetimeFigureOut">
              <a:rPr lang="ru-RU" smtClean="0"/>
              <a:t>27.10.2020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4355B32E-E328-46ED-8393-593F1C3D244C}" type="slidenum">
              <a:rPr lang="ru-RU" smtClean="0"/>
              <a:t>‹#›</a:t>
            </a:fld>
            <a:endParaRPr lang="ru-RU"/>
          </a:p>
        </p:txBody>
      </p:sp>
    </p:spTree>
    <p:extLst>
      <p:ext uri="{BB962C8B-B14F-4D97-AF65-F5344CB8AC3E}">
        <p14:creationId xmlns:p14="http://schemas.microsoft.com/office/powerpoint/2010/main" val="33427906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9FF252F2-961B-4FB6-8E38-C966F1612497}" type="datetimeFigureOut">
              <a:rPr lang="ru-RU" smtClean="0"/>
              <a:t>27.10.2020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4355B32E-E328-46ED-8393-593F1C3D244C}" type="slidenum">
              <a:rPr lang="ru-RU" smtClean="0"/>
              <a:t>‹#›</a:t>
            </a:fld>
            <a:endParaRPr lang="ru-RU"/>
          </a:p>
        </p:txBody>
      </p:sp>
    </p:spTree>
    <p:extLst>
      <p:ext uri="{BB962C8B-B14F-4D97-AF65-F5344CB8AC3E}">
        <p14:creationId xmlns:p14="http://schemas.microsoft.com/office/powerpoint/2010/main" val="16959024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9FF252F2-961B-4FB6-8E38-C966F1612497}" type="datetimeFigureOut">
              <a:rPr lang="ru-RU" smtClean="0"/>
              <a:t>27.10.2020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355B32E-E328-46ED-8393-593F1C3D244C}" type="slidenum">
              <a:rPr lang="ru-RU" smtClean="0"/>
              <a:t>‹#›</a:t>
            </a:fld>
            <a:endParaRPr lang="ru-RU"/>
          </a:p>
        </p:txBody>
      </p:sp>
    </p:spTree>
    <p:extLst>
      <p:ext uri="{BB962C8B-B14F-4D97-AF65-F5344CB8AC3E}">
        <p14:creationId xmlns:p14="http://schemas.microsoft.com/office/powerpoint/2010/main" val="7675259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9FF252F2-961B-4FB6-8E38-C966F1612497}" type="datetimeFigureOut">
              <a:rPr lang="ru-RU" smtClean="0"/>
              <a:t>27.10.2020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355B32E-E328-46ED-8393-593F1C3D244C}" type="slidenum">
              <a:rPr lang="ru-RU" smtClean="0"/>
              <a:t>‹#›</a:t>
            </a:fld>
            <a:endParaRPr lang="ru-RU"/>
          </a:p>
        </p:txBody>
      </p:sp>
    </p:spTree>
    <p:extLst>
      <p:ext uri="{BB962C8B-B14F-4D97-AF65-F5344CB8AC3E}">
        <p14:creationId xmlns:p14="http://schemas.microsoft.com/office/powerpoint/2010/main" val="16415104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FF252F2-961B-4FB6-8E38-C966F1612497}" type="datetimeFigureOut">
              <a:rPr lang="ru-RU" smtClean="0"/>
              <a:t>27.10.2020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355B32E-E328-46ED-8393-593F1C3D244C}" type="slidenum">
              <a:rPr lang="ru-RU" smtClean="0"/>
              <a:t>‹#›</a:t>
            </a:fld>
            <a:endParaRPr lang="ru-RU"/>
          </a:p>
        </p:txBody>
      </p:sp>
    </p:spTree>
    <p:extLst>
      <p:ext uri="{BB962C8B-B14F-4D97-AF65-F5344CB8AC3E}">
        <p14:creationId xmlns:p14="http://schemas.microsoft.com/office/powerpoint/2010/main" val="15620089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FF252F2-961B-4FB6-8E38-C966F1612497}" type="datetimeFigureOut">
              <a:rPr lang="ru-RU" smtClean="0"/>
              <a:t>27.10.2020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355B32E-E328-46ED-8393-593F1C3D244C}" type="slidenum">
              <a:rPr lang="ru-RU" smtClean="0"/>
              <a:t>‹#›</a:t>
            </a:fld>
            <a:endParaRPr lang="ru-RU"/>
          </a:p>
        </p:txBody>
      </p:sp>
    </p:spTree>
    <p:extLst>
      <p:ext uri="{BB962C8B-B14F-4D97-AF65-F5344CB8AC3E}">
        <p14:creationId xmlns:p14="http://schemas.microsoft.com/office/powerpoint/2010/main" val="40266182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F252F2-961B-4FB6-8E38-C966F1612497}" type="datetimeFigureOut">
              <a:rPr lang="ru-RU" smtClean="0"/>
              <a:t>27.10.2020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55B32E-E328-46ED-8393-593F1C3D244C}" type="slidenum">
              <a:rPr lang="ru-RU" smtClean="0"/>
              <a:t>‹#›</a:t>
            </a:fld>
            <a:endParaRPr lang="ru-RU"/>
          </a:p>
        </p:txBody>
      </p:sp>
    </p:spTree>
    <p:extLst>
      <p:ext uri="{BB962C8B-B14F-4D97-AF65-F5344CB8AC3E}">
        <p14:creationId xmlns:p14="http://schemas.microsoft.com/office/powerpoint/2010/main" val="20868175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8.xm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8.xml"/><Relationship Id="rId4" Type="http://schemas.openxmlformats.org/officeDocument/2006/relationships/image" Target="../media/image9.jp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8.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5.xml"/><Relationship Id="rId4" Type="http://schemas.openxmlformats.org/officeDocument/2006/relationships/image" Target="../media/image29.jpeg"/></Relationships>
</file>

<file path=ppt/slides/_rels/slide1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5719"/>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5088" y="0"/>
            <a:ext cx="9012237" cy="6858000"/>
          </a:xfrm>
          <a:prstGeom prst="rect">
            <a:avLst/>
          </a:prstGeom>
          <a:noFill/>
          <a:ln>
            <a:noFill/>
          </a:ln>
        </p:spPr>
      </p:pic>
      <p:sp>
        <p:nvSpPr>
          <p:cNvPr id="3" name="Заголовок 2"/>
          <p:cNvSpPr>
            <a:spLocks noGrp="1"/>
          </p:cNvSpPr>
          <p:nvPr>
            <p:ph type="ctrTitle"/>
          </p:nvPr>
        </p:nvSpPr>
        <p:spPr/>
        <p:txBody>
          <a:bodyPr/>
          <a:lstStyle/>
          <a:p>
            <a:r>
              <a:rPr lang="ru-RU" dirty="0" smtClean="0"/>
              <a:t>РЕМОНТ И ЗАМЕНА ОКОН И ДВЕРЕЙ</a:t>
            </a:r>
            <a:endParaRPr lang="ru-RU" dirty="0"/>
          </a:p>
        </p:txBody>
      </p:sp>
    </p:spTree>
    <p:extLst>
      <p:ext uri="{BB962C8B-B14F-4D97-AF65-F5344CB8AC3E}">
        <p14:creationId xmlns:p14="http://schemas.microsoft.com/office/powerpoint/2010/main" val="30983418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2223"/>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123825" y="0"/>
            <a:ext cx="8896350" cy="6858000"/>
          </a:xfrm>
          <a:prstGeom prst="rect">
            <a:avLst/>
          </a:prstGeom>
          <a:noFill/>
          <a:ln>
            <a:noFill/>
          </a:ln>
        </p:spPr>
      </p:pic>
      <p:sp>
        <p:nvSpPr>
          <p:cNvPr id="4" name="Объект 3"/>
          <p:cNvSpPr>
            <a:spLocks noGrp="1"/>
          </p:cNvSpPr>
          <p:nvPr>
            <p:ph idx="1"/>
          </p:nvPr>
        </p:nvSpPr>
        <p:spPr>
          <a:xfrm>
            <a:off x="457200" y="332656"/>
            <a:ext cx="8229600" cy="6336704"/>
          </a:xfrm>
        </p:spPr>
        <p:txBody>
          <a:bodyPr>
            <a:noAutofit/>
          </a:bodyPr>
          <a:lstStyle/>
          <a:p>
            <a:pPr marL="0" indent="0" algn="just">
              <a:buNone/>
            </a:pPr>
            <a:r>
              <a:rPr lang="ru-RU" sz="1850" b="1" dirty="0" smtClean="0"/>
              <a:t>В старых зданиях имеются разнообразные оконные проемы с различной формой их перекрытия: прямые, полуциркульные, стрельчатые и др. Проемы перекрывались арками и перемычками (кирпичными или по металлическим балкам). На выбор оконных заполнений очень большое влияние оказывали стилевые особенности зданий различных периодов даже одинаковые по размеру окна отличаются рисунком переплетов.</a:t>
            </a:r>
          </a:p>
          <a:p>
            <a:pPr marL="0" indent="0" algn="just">
              <a:buNone/>
            </a:pPr>
            <a:r>
              <a:rPr lang="ru-RU" sz="1850" b="1" dirty="0" smtClean="0"/>
              <a:t>	При ремонте окон выполняются следующие работы: </a:t>
            </a:r>
            <a:r>
              <a:rPr lang="ru-RU" sz="1850" b="1" i="1" dirty="0" smtClean="0">
                <a:solidFill>
                  <a:schemeClr val="hlink"/>
                </a:solidFill>
              </a:rPr>
              <a:t>укрепление переплетов с частичной заменой деталей; устройство новых рам, переплетов, форточек, фрамуг и прочих элементов; смена разбитых стекол и промазка фальцев; постановка новых оконных приборов и ремонт старых; </a:t>
            </a:r>
            <a:r>
              <a:rPr lang="ru-RU" sz="1850" b="1" i="1" dirty="0" err="1" smtClean="0">
                <a:solidFill>
                  <a:schemeClr val="hlink"/>
                </a:solidFill>
              </a:rPr>
              <a:t>проконопатка</a:t>
            </a:r>
            <a:r>
              <a:rPr lang="ru-RU" sz="1850" b="1" i="1" dirty="0" smtClean="0">
                <a:solidFill>
                  <a:schemeClr val="hlink"/>
                </a:solidFill>
              </a:rPr>
              <a:t> оконных коробок и заделка сопряжений раствором или мастикой; окраска деревянных и металлических частей.</a:t>
            </a:r>
          </a:p>
          <a:p>
            <a:pPr marL="0" indent="0" algn="just">
              <a:buNone/>
            </a:pPr>
            <a:r>
              <a:rPr lang="ru-RU" sz="1850" b="1" dirty="0" smtClean="0"/>
              <a:t>	При конструктивных решениях оконных проемов при производстве капитальных ремонтов важное значение имеет стандартизация оконных переплетов как непременное условие индустриализации ремонтно-строительного производства, для чего разработан альбом столярных изделий, окон и дверей для капитального ремонта жилых зданий.</a:t>
            </a:r>
          </a:p>
          <a:p>
            <a:pPr marL="0" indent="0" algn="just">
              <a:buNone/>
            </a:pPr>
            <a:r>
              <a:rPr lang="ru-RU" sz="1850" b="1" dirty="0" smtClean="0"/>
              <a:t>	Для жилых помещений обычно применяют двух- и трехстворчатые окна. Ширина окон и балконных дверей принята от 0,9 до 2,7 м, высота окон для жилых домов— 1,5 и 1,8 м. Оконные переплеты предусматриваются двойными спаренными с расстоянием между переплетами 50 ...80 мм или раздельными.</a:t>
            </a:r>
            <a:endParaRPr lang="ru-RU" sz="1850" dirty="0"/>
          </a:p>
        </p:txBody>
      </p:sp>
    </p:spTree>
    <p:extLst>
      <p:ext uri="{BB962C8B-B14F-4D97-AF65-F5344CB8AC3E}">
        <p14:creationId xmlns:p14="http://schemas.microsoft.com/office/powerpoint/2010/main" val="40874870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112"/>
          <p:cNvPicPr>
            <a:picLocks noGrp="1" noChangeAspect="1"/>
          </p:cNvPicPr>
          <p:nvPr isPhoto="1"/>
        </p:nvPicPr>
        <p:blipFill>
          <a:blip r:embed="rId2">
            <a:lum/>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a:noFill/>
          <a:ln>
            <a:noFill/>
          </a:ln>
        </p:spPr>
      </p:pic>
      <p:sp>
        <p:nvSpPr>
          <p:cNvPr id="3" name="Заголовок 2"/>
          <p:cNvSpPr>
            <a:spLocks noGrp="1"/>
          </p:cNvSpPr>
          <p:nvPr>
            <p:ph type="title"/>
          </p:nvPr>
        </p:nvSpPr>
        <p:spPr>
          <a:xfrm>
            <a:off x="457200" y="274638"/>
            <a:ext cx="8229600" cy="994122"/>
          </a:xfrm>
        </p:spPr>
        <p:txBody>
          <a:bodyPr>
            <a:normAutofit fontScale="90000"/>
          </a:bodyPr>
          <a:lstStyle/>
          <a:p>
            <a:r>
              <a:rPr lang="ru-RU" sz="2700" b="1" dirty="0" smtClean="0"/>
              <a:t/>
            </a:r>
            <a:br>
              <a:rPr lang="ru-RU" sz="2700" b="1" dirty="0" smtClean="0"/>
            </a:br>
            <a:r>
              <a:rPr lang="ru-RU" sz="2700" b="1" dirty="0"/>
              <a:t/>
            </a:r>
            <a:br>
              <a:rPr lang="ru-RU" sz="2700" b="1" dirty="0"/>
            </a:br>
            <a:r>
              <a:rPr lang="ru-RU" sz="2700" b="1" dirty="0" smtClean="0"/>
              <a:t>Технология </a:t>
            </a:r>
            <a:r>
              <a:rPr lang="ru-RU" sz="2700" b="1" dirty="0"/>
              <a:t>ремонта, уплотнения и реконструкции окон</a:t>
            </a:r>
            <a:br>
              <a:rPr lang="ru-RU" sz="2700" b="1" dirty="0"/>
            </a:br>
            <a:r>
              <a:rPr lang="ru-RU" sz="2700" b="1" dirty="0"/>
              <a:t> с уплотнителем </a:t>
            </a:r>
            <a:r>
              <a:rPr lang="ru-RU" sz="2700" b="1" dirty="0" err="1"/>
              <a:t>Euro-Strip</a:t>
            </a:r>
            <a:r>
              <a:rPr lang="ru-RU" dirty="0"/>
              <a:t/>
            </a:r>
            <a:br>
              <a:rPr lang="ru-RU" dirty="0"/>
            </a:br>
            <a:r>
              <a:rPr lang="ru-RU" dirty="0"/>
              <a:t> </a:t>
            </a:r>
            <a:br>
              <a:rPr lang="ru-RU" dirty="0"/>
            </a:br>
            <a:endParaRPr lang="ru-RU" dirty="0"/>
          </a:p>
        </p:txBody>
      </p:sp>
      <p:sp>
        <p:nvSpPr>
          <p:cNvPr id="4" name="Объект 3"/>
          <p:cNvSpPr>
            <a:spLocks noGrp="1"/>
          </p:cNvSpPr>
          <p:nvPr>
            <p:ph idx="1"/>
          </p:nvPr>
        </p:nvSpPr>
        <p:spPr>
          <a:xfrm>
            <a:off x="457200" y="1412776"/>
            <a:ext cx="8229600" cy="5328592"/>
          </a:xfrm>
        </p:spPr>
        <p:txBody>
          <a:bodyPr>
            <a:noAutofit/>
          </a:bodyPr>
          <a:lstStyle/>
          <a:p>
            <a:pPr marL="0" indent="0">
              <a:buNone/>
            </a:pPr>
            <a:r>
              <a:rPr lang="ru-RU" sz="1900" dirty="0">
                <a:solidFill>
                  <a:schemeClr val="tx1">
                    <a:lumMod val="95000"/>
                    <a:lumOff val="5000"/>
                  </a:schemeClr>
                </a:solidFill>
              </a:rPr>
              <a:t>Ремонт окон по данной технологии требует обязательного снятия створок. Только в таком случае можно обеспечить одинаково качественную обработку всех сторон створок и рамы.</a:t>
            </a:r>
          </a:p>
          <a:p>
            <a:pPr marL="0" indent="0">
              <a:buNone/>
            </a:pPr>
            <a:r>
              <a:rPr lang="ru-RU" sz="1900" dirty="0">
                <a:solidFill>
                  <a:schemeClr val="tx1">
                    <a:lumMod val="95000"/>
                    <a:lumOff val="5000"/>
                  </a:schemeClr>
                </a:solidFill>
              </a:rPr>
              <a:t>          Перед снятием створок мастер определяет объем работ (производит диагностику): прилегание створок, места притиров, и размечает на раме какой уплотнитель в каком месте необходимо установить и какие работы необходимо провести со створкой. При невозможности определить размер щелей визуально или с помощью зеркала из-за близкого расположения наличника или откоса, размеры щелей можно определить с помощью замазки или пластилина в полиэтиленовом пакете, установив его на месте предполагаемой щели и закрыв створку.</a:t>
            </a:r>
          </a:p>
          <a:p>
            <a:pPr marL="0" indent="0">
              <a:buNone/>
            </a:pPr>
            <a:r>
              <a:rPr lang="ru-RU" sz="1900" dirty="0">
                <a:solidFill>
                  <a:schemeClr val="tx1">
                    <a:lumMod val="95000"/>
                    <a:lumOff val="5000"/>
                  </a:schemeClr>
                </a:solidFill>
              </a:rPr>
              <a:t>          Иногда необходимы дополнительные работы: наклейка уплотнителя между внутренней и внешней рамками створки окон совмещенного открывания; заделка монтажной пеной щели между оконной коробкой и стеной; установка ручек и т.д.</a:t>
            </a:r>
          </a:p>
          <a:p>
            <a:pPr marL="0" indent="0">
              <a:buNone/>
            </a:pPr>
            <a:r>
              <a:rPr lang="ru-RU" sz="1900" dirty="0">
                <a:solidFill>
                  <a:schemeClr val="tx1">
                    <a:lumMod val="95000"/>
                    <a:lumOff val="5000"/>
                  </a:schemeClr>
                </a:solidFill>
              </a:rPr>
              <a:t>          Когда сложно определить место притирки створок с рамой применяется копировальная бумага. В первую очередь необходимо убрать весь старый уплотнитель и гвозди которые набиты по периметру створки.</a:t>
            </a:r>
          </a:p>
        </p:txBody>
      </p:sp>
    </p:spTree>
    <p:extLst>
      <p:ext uri="{BB962C8B-B14F-4D97-AF65-F5344CB8AC3E}">
        <p14:creationId xmlns:p14="http://schemas.microsoft.com/office/powerpoint/2010/main" val="42838313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113"/>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184150" y="0"/>
            <a:ext cx="8775700" cy="6858000"/>
          </a:xfrm>
          <a:prstGeom prst="rect">
            <a:avLst/>
          </a:prstGeom>
          <a:ln>
            <a:noFill/>
          </a:ln>
          <a:effectLst>
            <a:softEdge rad="112500"/>
          </a:effectLst>
        </p:spPr>
      </p:pic>
      <p:sp>
        <p:nvSpPr>
          <p:cNvPr id="3" name="Заголовок 2"/>
          <p:cNvSpPr>
            <a:spLocks noGrp="1"/>
          </p:cNvSpPr>
          <p:nvPr>
            <p:ph type="title"/>
          </p:nvPr>
        </p:nvSpPr>
        <p:spPr>
          <a:xfrm>
            <a:off x="457200" y="273050"/>
            <a:ext cx="3008313" cy="491654"/>
          </a:xfrm>
        </p:spPr>
        <p:txBody>
          <a:bodyPr/>
          <a:lstStyle/>
          <a:p>
            <a:pPr algn="ctr"/>
            <a:r>
              <a:rPr lang="ru-RU" dirty="0" smtClean="0"/>
              <a:t>ФРЕЗЕРОВАНИЕ ПАЗА</a:t>
            </a:r>
            <a:endParaRPr lang="ru-RU" dirty="0"/>
          </a:p>
        </p:txBody>
      </p:sp>
      <p:sp>
        <p:nvSpPr>
          <p:cNvPr id="4" name="Объект 3"/>
          <p:cNvSpPr>
            <a:spLocks noGrp="1"/>
          </p:cNvSpPr>
          <p:nvPr>
            <p:ph idx="1"/>
          </p:nvPr>
        </p:nvSpPr>
        <p:spPr>
          <a:xfrm>
            <a:off x="4572000" y="273050"/>
            <a:ext cx="4114800" cy="5853113"/>
          </a:xfrm>
        </p:spPr>
        <p:txBody>
          <a:bodyPr>
            <a:normAutofit/>
          </a:bodyPr>
          <a:lstStyle/>
          <a:p>
            <a:pPr marL="0" indent="0" algn="ctr">
              <a:buNone/>
            </a:pPr>
            <a:r>
              <a:rPr lang="ru-RU" sz="1800" dirty="0" smtClean="0"/>
              <a:t>ФРЕЗЕРОВАНИЕ ПАЗА</a:t>
            </a:r>
          </a:p>
          <a:p>
            <a:pPr marL="0" indent="0" algn="ctr">
              <a:buNone/>
            </a:pPr>
            <a:endParaRPr lang="ru-RU" sz="1800" dirty="0"/>
          </a:p>
          <a:p>
            <a:pPr marL="0" indent="0" algn="ctr">
              <a:buNone/>
            </a:pPr>
            <a:endParaRPr lang="ru-RU" sz="1800" dirty="0" smtClean="0"/>
          </a:p>
          <a:p>
            <a:pPr marL="0" indent="0" algn="ctr">
              <a:buNone/>
            </a:pPr>
            <a:endParaRPr lang="ru-RU" sz="1800" dirty="0"/>
          </a:p>
          <a:p>
            <a:pPr marL="0" indent="0" algn="ctr">
              <a:buNone/>
            </a:pPr>
            <a:endParaRPr lang="ru-RU" sz="1800" dirty="0" smtClean="0"/>
          </a:p>
          <a:p>
            <a:pPr marL="0" indent="0" algn="ctr">
              <a:buNone/>
            </a:pPr>
            <a:endParaRPr lang="ru-RU" sz="1800" dirty="0"/>
          </a:p>
          <a:p>
            <a:pPr marL="0" indent="0" algn="ctr">
              <a:buNone/>
            </a:pPr>
            <a:endParaRPr lang="ru-RU" sz="1800" dirty="0" smtClean="0"/>
          </a:p>
          <a:p>
            <a:pPr marL="0" indent="0" algn="ctr">
              <a:buNone/>
            </a:pPr>
            <a:endParaRPr lang="ru-RU" sz="1800" dirty="0"/>
          </a:p>
          <a:p>
            <a:pPr marL="0" indent="0" algn="ctr">
              <a:buNone/>
            </a:pPr>
            <a:endParaRPr lang="ru-RU" sz="1800" dirty="0" smtClean="0"/>
          </a:p>
          <a:p>
            <a:pPr marL="0" indent="0" algn="ctr">
              <a:buNone/>
            </a:pPr>
            <a:r>
              <a:rPr lang="ru-RU" sz="1800" dirty="0" smtClean="0"/>
              <a:t>ФОРМА ПАЗА</a:t>
            </a:r>
          </a:p>
          <a:p>
            <a:pPr marL="0" indent="0" algn="ctr">
              <a:buNone/>
            </a:pPr>
            <a:endParaRPr lang="ru-RU" sz="1800" dirty="0"/>
          </a:p>
        </p:txBody>
      </p:sp>
      <p:sp>
        <p:nvSpPr>
          <p:cNvPr id="5" name="Текст 4"/>
          <p:cNvSpPr>
            <a:spLocks noGrp="1"/>
          </p:cNvSpPr>
          <p:nvPr>
            <p:ph type="body" sz="half" idx="2"/>
          </p:nvPr>
        </p:nvSpPr>
        <p:spPr>
          <a:xfrm>
            <a:off x="457200" y="836712"/>
            <a:ext cx="3826768" cy="5616624"/>
          </a:xfrm>
        </p:spPr>
        <p:txBody>
          <a:bodyPr>
            <a:normAutofit/>
          </a:bodyPr>
          <a:lstStyle/>
          <a:p>
            <a:pPr algn="just"/>
            <a:r>
              <a:rPr lang="ru-RU" dirty="0">
                <a:solidFill>
                  <a:srgbClr val="FF0000"/>
                </a:solidFill>
              </a:rPr>
              <a:t> </a:t>
            </a:r>
            <a:r>
              <a:rPr lang="ru-RU" sz="1800" dirty="0">
                <a:solidFill>
                  <a:srgbClr val="FF0000"/>
                </a:solidFill>
              </a:rPr>
              <a:t>На створке фрезеруется паз на верхнем фальце и по бокам до середины створки. После этого створка переворачивается на 180° и операция по фрезерованию повторяется. При фрезеровании петлевой части петли нужно обойти оставляя 10-15мм с каждого края. Касание стальной петли приводит к </a:t>
            </a:r>
            <a:r>
              <a:rPr lang="ru-RU" sz="1800" dirty="0" err="1">
                <a:solidFill>
                  <a:srgbClr val="FF0000"/>
                </a:solidFill>
              </a:rPr>
              <a:t>затуплению</a:t>
            </a:r>
            <a:r>
              <a:rPr lang="ru-RU" sz="1800" dirty="0">
                <a:solidFill>
                  <a:srgbClr val="FF0000"/>
                </a:solidFill>
              </a:rPr>
              <a:t> или поломке фрезы. Створки, форточки и балконные двери фрезеруются с 4-х сторон, </a:t>
            </a:r>
            <a:r>
              <a:rPr lang="ru-RU" sz="1800" dirty="0" err="1">
                <a:solidFill>
                  <a:srgbClr val="FF0000"/>
                </a:solidFill>
              </a:rPr>
              <a:t>подфорточная</a:t>
            </a:r>
            <a:r>
              <a:rPr lang="ru-RU" sz="1800" dirty="0">
                <a:solidFill>
                  <a:srgbClr val="FF0000"/>
                </a:solidFill>
              </a:rPr>
              <a:t> створка с 3-х сторон.</a:t>
            </a:r>
          </a:p>
          <a:p>
            <a:pPr algn="just"/>
            <a:r>
              <a:rPr lang="ru-RU" sz="1800" dirty="0">
                <a:solidFill>
                  <a:srgbClr val="FF0000"/>
                </a:solidFill>
              </a:rPr>
              <a:t>          На больших створках и балконных дверях уплотнитель удобно устанавливать сразу после фрезерования паза, чтобы не переворачивать створку лишний раз.</a:t>
            </a: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032" y="980728"/>
            <a:ext cx="3382963" cy="1871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Рисунок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0032" y="3861048"/>
            <a:ext cx="3168352" cy="2232248"/>
          </a:xfrm>
          <a:prstGeom prst="rect">
            <a:avLst/>
          </a:prstGeom>
        </p:spPr>
      </p:pic>
    </p:spTree>
    <p:extLst>
      <p:ext uri="{BB962C8B-B14F-4D97-AF65-F5344CB8AC3E}">
        <p14:creationId xmlns:p14="http://schemas.microsoft.com/office/powerpoint/2010/main" val="27840118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114"/>
          <p:cNvPicPr>
            <a:picLocks noGrp="1" noChangeAspect="1"/>
          </p:cNvPicPr>
          <p:nvPr isPhoto="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0" y="0"/>
            <a:ext cx="9144000" cy="6858000"/>
          </a:xfrm>
          <a:prstGeom prst="rect">
            <a:avLst/>
          </a:prstGeom>
          <a:noFill/>
          <a:ln>
            <a:noFill/>
          </a:ln>
        </p:spPr>
      </p:pic>
      <p:sp>
        <p:nvSpPr>
          <p:cNvPr id="3" name="Заголовок 2"/>
          <p:cNvSpPr>
            <a:spLocks noGrp="1"/>
          </p:cNvSpPr>
          <p:nvPr>
            <p:ph type="title"/>
          </p:nvPr>
        </p:nvSpPr>
        <p:spPr>
          <a:xfrm>
            <a:off x="457200" y="273050"/>
            <a:ext cx="3008313" cy="779686"/>
          </a:xfrm>
        </p:spPr>
        <p:txBody>
          <a:bodyPr>
            <a:normAutofit fontScale="90000"/>
          </a:bodyPr>
          <a:lstStyle/>
          <a:p>
            <a:pPr algn="ctr"/>
            <a:r>
              <a:rPr lang="ru-RU" sz="2200" dirty="0" smtClean="0"/>
              <a:t/>
            </a:r>
            <a:br>
              <a:rPr lang="ru-RU" sz="2200" dirty="0" smtClean="0"/>
            </a:br>
            <a:r>
              <a:rPr lang="ru-RU" sz="2200" dirty="0"/>
              <a:t/>
            </a:r>
            <a:br>
              <a:rPr lang="ru-RU" sz="2200" dirty="0"/>
            </a:br>
            <a:r>
              <a:rPr lang="ru-RU" sz="2200" dirty="0" smtClean="0"/>
              <a:t/>
            </a:r>
            <a:br>
              <a:rPr lang="ru-RU" sz="2200" dirty="0" smtClean="0"/>
            </a:br>
            <a:r>
              <a:rPr lang="ru-RU" sz="2200" dirty="0" smtClean="0"/>
              <a:t>Установка </a:t>
            </a:r>
            <a:r>
              <a:rPr lang="ru-RU" sz="2200" dirty="0"/>
              <a:t>уплотнителя </a:t>
            </a:r>
            <a:r>
              <a:rPr lang="ru-RU" sz="2200" dirty="0" err="1"/>
              <a:t>Euro-Strip</a:t>
            </a:r>
            <a:r>
              <a:rPr lang="ru-RU" sz="2200" dirty="0"/>
              <a:t>®.</a:t>
            </a:r>
            <a:r>
              <a:rPr lang="ru-RU" dirty="0"/>
              <a:t/>
            </a:r>
            <a:br>
              <a:rPr lang="ru-RU" dirty="0"/>
            </a:br>
            <a:endParaRPr lang="ru-RU" dirty="0"/>
          </a:p>
        </p:txBody>
      </p:sp>
      <p:sp>
        <p:nvSpPr>
          <p:cNvPr id="4" name="Объект 3"/>
          <p:cNvSpPr>
            <a:spLocks noGrp="1"/>
          </p:cNvSpPr>
          <p:nvPr>
            <p:ph idx="1"/>
          </p:nvPr>
        </p:nvSpPr>
        <p:spPr>
          <a:xfrm>
            <a:off x="4716016" y="273050"/>
            <a:ext cx="3970784" cy="5853113"/>
          </a:xfrm>
        </p:spPr>
        <p:txBody>
          <a:bodyPr>
            <a:normAutofit/>
          </a:bodyPr>
          <a:lstStyle/>
          <a:p>
            <a:pPr marL="0" indent="0" algn="ctr">
              <a:buNone/>
            </a:pPr>
            <a:r>
              <a:rPr lang="ru-RU" sz="1600" dirty="0" smtClean="0"/>
              <a:t>УСТАНОВКА УПЛОТНИТЕЛЯ</a:t>
            </a:r>
          </a:p>
          <a:p>
            <a:pPr marL="0" indent="0" algn="ctr">
              <a:buNone/>
            </a:pPr>
            <a:endParaRPr lang="ru-RU" sz="1600" dirty="0" smtClean="0"/>
          </a:p>
          <a:p>
            <a:pPr marL="0" indent="0" algn="ctr">
              <a:buNone/>
            </a:pPr>
            <a:endParaRPr lang="ru-RU" sz="1600" dirty="0"/>
          </a:p>
          <a:p>
            <a:pPr marL="0" indent="0" algn="ctr">
              <a:buNone/>
            </a:pPr>
            <a:endParaRPr lang="ru-RU" sz="1600" dirty="0" smtClean="0"/>
          </a:p>
          <a:p>
            <a:pPr marL="0" indent="0" algn="ctr">
              <a:buNone/>
            </a:pPr>
            <a:endParaRPr lang="ru-RU" sz="1600" dirty="0"/>
          </a:p>
          <a:p>
            <a:pPr marL="0" indent="0" algn="ctr">
              <a:buNone/>
            </a:pPr>
            <a:endParaRPr lang="ru-RU" sz="1600" dirty="0" smtClean="0"/>
          </a:p>
          <a:p>
            <a:pPr marL="0" indent="0" algn="ctr">
              <a:buNone/>
            </a:pPr>
            <a:endParaRPr lang="ru-RU" sz="1600" dirty="0"/>
          </a:p>
          <a:p>
            <a:pPr marL="0" indent="0" algn="ctr">
              <a:buNone/>
            </a:pPr>
            <a:endParaRPr lang="ru-RU" sz="1600" dirty="0" smtClean="0"/>
          </a:p>
          <a:p>
            <a:pPr marL="0" indent="0" algn="ctr">
              <a:buNone/>
            </a:pPr>
            <a:endParaRPr lang="ru-RU" sz="1600" dirty="0"/>
          </a:p>
          <a:p>
            <a:pPr marL="0" indent="0" algn="ctr">
              <a:buNone/>
            </a:pPr>
            <a:endParaRPr lang="ru-RU" sz="1600" dirty="0"/>
          </a:p>
          <a:p>
            <a:pPr marL="0" indent="0" algn="ctr">
              <a:buNone/>
            </a:pPr>
            <a:r>
              <a:rPr lang="ru-RU" sz="1600" dirty="0" smtClean="0"/>
              <a:t>УПЛОТНИТЕЛЬ УСТАНОВЛЕН</a:t>
            </a:r>
          </a:p>
          <a:p>
            <a:pPr marL="0" indent="0" algn="ctr">
              <a:buNone/>
            </a:pPr>
            <a:endParaRPr lang="ru-RU" sz="1600" dirty="0" smtClean="0"/>
          </a:p>
          <a:p>
            <a:pPr marL="0" indent="0" algn="ctr">
              <a:buNone/>
            </a:pPr>
            <a:endParaRPr lang="ru-RU" sz="1600" dirty="0"/>
          </a:p>
        </p:txBody>
      </p:sp>
      <p:sp>
        <p:nvSpPr>
          <p:cNvPr id="5" name="Текст 4"/>
          <p:cNvSpPr>
            <a:spLocks noGrp="1"/>
          </p:cNvSpPr>
          <p:nvPr>
            <p:ph type="body" sz="half" idx="2"/>
          </p:nvPr>
        </p:nvSpPr>
        <p:spPr>
          <a:xfrm>
            <a:off x="457200" y="1196752"/>
            <a:ext cx="4114800" cy="5472608"/>
          </a:xfrm>
        </p:spPr>
        <p:txBody>
          <a:bodyPr>
            <a:normAutofit lnSpcReduction="10000"/>
          </a:bodyPr>
          <a:lstStyle/>
          <a:p>
            <a:pPr algn="just"/>
            <a:r>
              <a:rPr lang="ru-RU" sz="1600" dirty="0">
                <a:solidFill>
                  <a:srgbClr val="FF0000"/>
                </a:solidFill>
              </a:rPr>
              <a:t>Уплотнитель укладывается на отфрезерованную створку хвостовиком к пазу, ролик для закатывания прокатывается по трубке уплотнителя, загоняя хвостовик в паз. Для того, чтобы уплотнитель в дальнейшем не стягивался, закатку производить небольшими участками встречными движениями. Герметизация стекла производится посредством нанесения силиконового герметика из пистолета на чистый, сухой, обезжиренный стык стекла с рамкой со стороны противоположной </a:t>
            </a:r>
            <a:r>
              <a:rPr lang="ru-RU" sz="1600" dirty="0" err="1">
                <a:solidFill>
                  <a:srgbClr val="FF0000"/>
                </a:solidFill>
              </a:rPr>
              <a:t>штапику</a:t>
            </a:r>
            <a:r>
              <a:rPr lang="ru-RU" sz="1600" dirty="0">
                <a:solidFill>
                  <a:srgbClr val="FF0000"/>
                </a:solidFill>
              </a:rPr>
              <a:t>. Герметизируются оба стекла.</a:t>
            </a:r>
          </a:p>
          <a:p>
            <a:pPr algn="just"/>
            <a:r>
              <a:rPr lang="ru-RU" sz="1600" dirty="0">
                <a:solidFill>
                  <a:srgbClr val="FF0000"/>
                </a:solidFill>
              </a:rPr>
              <a:t>          При закрывании замка ручка должна поворачиваться с небольшим усилием прижимая при этом наплав к плоскости рамы. Если засов замка при повороте упирается в запорную планку не доходя до прорези то необходимо сдвинуть планку. Планки сдвигаются по высоте и по глубине расположения по мере необходимости регулируя этим степень прижатия створки к раме.</a:t>
            </a:r>
          </a:p>
          <a:p>
            <a:endParaRPr lang="ru-RU" dirty="0"/>
          </a:p>
        </p:txBody>
      </p:sp>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76056" y="908720"/>
            <a:ext cx="2880320" cy="1872208"/>
          </a:xfrm>
          <a:prstGeom prst="rect">
            <a:avLst/>
          </a:prstGeom>
        </p:spPr>
      </p:pic>
      <p:pic>
        <p:nvPicPr>
          <p:cNvPr id="7" name="Рисунок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20072" y="4077072"/>
            <a:ext cx="2736304" cy="1800200"/>
          </a:xfrm>
          <a:prstGeom prst="rect">
            <a:avLst/>
          </a:prstGeom>
        </p:spPr>
      </p:pic>
    </p:spTree>
    <p:extLst>
      <p:ext uri="{BB962C8B-B14F-4D97-AF65-F5344CB8AC3E}">
        <p14:creationId xmlns:p14="http://schemas.microsoft.com/office/powerpoint/2010/main" val="22295498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123"/>
          <p:cNvPicPr>
            <a:picLocks noGrp="1" noChangeAspect="1"/>
          </p:cNvPicPr>
          <p:nvPr isPhoto="1"/>
        </p:nvPicPr>
        <p:blipFill>
          <a:blip r:embed="rId2">
            <a:lum bright="70000" contrast="-70000"/>
            <a:extLst>
              <a:ext uri="{28A0092B-C50C-407E-A947-70E740481C1C}">
                <a14:useLocalDpi xmlns:a14="http://schemas.microsoft.com/office/drawing/2010/main" val="0"/>
              </a:ext>
            </a:extLst>
          </a:blip>
          <a:stretch>
            <a:fillRect/>
          </a:stretch>
        </p:blipFill>
        <p:spPr>
          <a:xfrm>
            <a:off x="0" y="16935"/>
            <a:ext cx="9108503" cy="6858000"/>
          </a:xfrm>
          <a:prstGeom prst="rect">
            <a:avLst/>
          </a:prstGeom>
          <a:noFill/>
          <a:ln>
            <a:noFill/>
          </a:ln>
        </p:spPr>
      </p:pic>
      <p:sp>
        <p:nvSpPr>
          <p:cNvPr id="3" name="Заголовок 2"/>
          <p:cNvSpPr>
            <a:spLocks noGrp="1"/>
          </p:cNvSpPr>
          <p:nvPr>
            <p:ph type="title"/>
          </p:nvPr>
        </p:nvSpPr>
        <p:spPr>
          <a:xfrm>
            <a:off x="457200" y="273050"/>
            <a:ext cx="5698976" cy="635670"/>
          </a:xfrm>
        </p:spPr>
        <p:txBody>
          <a:bodyPr/>
          <a:lstStyle/>
          <a:p>
            <a:pPr algn="ctr"/>
            <a:r>
              <a:rPr lang="ru-RU" dirty="0" smtClean="0">
                <a:solidFill>
                  <a:srgbClr val="C00000"/>
                </a:solidFill>
              </a:rPr>
              <a:t>ОСОБЕННОСТИ ПЛАСТИКОВЫХ ОКОН</a:t>
            </a:r>
            <a:endParaRPr lang="ru-RU" dirty="0">
              <a:solidFill>
                <a:srgbClr val="C00000"/>
              </a:solidFill>
            </a:endParaRPr>
          </a:p>
        </p:txBody>
      </p:sp>
      <p:sp>
        <p:nvSpPr>
          <p:cNvPr id="4" name="Объект 3"/>
          <p:cNvSpPr>
            <a:spLocks noGrp="1"/>
          </p:cNvSpPr>
          <p:nvPr>
            <p:ph idx="1"/>
          </p:nvPr>
        </p:nvSpPr>
        <p:spPr>
          <a:xfrm>
            <a:off x="6300192" y="273050"/>
            <a:ext cx="2386608" cy="5853113"/>
          </a:xfrm>
        </p:spPr>
        <p:txBody>
          <a:bodyPr>
            <a:normAutofit/>
          </a:bodyPr>
          <a:lstStyle/>
          <a:p>
            <a:pPr marL="0" indent="0" algn="ctr">
              <a:buNone/>
            </a:pPr>
            <a:r>
              <a:rPr lang="ru-RU" sz="2000" dirty="0" smtClean="0"/>
              <a:t>Самодельное устройство для закрывания окна</a:t>
            </a:r>
          </a:p>
          <a:p>
            <a:pPr marL="0" indent="0" algn="ctr">
              <a:buNone/>
            </a:pPr>
            <a:endParaRPr lang="ru-RU" sz="2000" dirty="0"/>
          </a:p>
          <a:p>
            <a:pPr marL="0" indent="0" algn="ctr">
              <a:buNone/>
            </a:pPr>
            <a:endParaRPr lang="ru-RU" sz="1600" dirty="0" smtClean="0"/>
          </a:p>
          <a:p>
            <a:pPr marL="0" indent="0" algn="ctr">
              <a:buNone/>
            </a:pPr>
            <a:endParaRPr lang="ru-RU" sz="1600" dirty="0"/>
          </a:p>
          <a:p>
            <a:pPr marL="0" indent="0" algn="ctr">
              <a:buNone/>
            </a:pPr>
            <a:endParaRPr lang="ru-RU" sz="1600" dirty="0" smtClean="0"/>
          </a:p>
          <a:p>
            <a:pPr marL="0" indent="0" algn="ctr">
              <a:buNone/>
            </a:pPr>
            <a:endParaRPr lang="ru-RU" sz="1600" dirty="0"/>
          </a:p>
          <a:p>
            <a:pPr marL="0" indent="0" algn="ctr">
              <a:buNone/>
            </a:pPr>
            <a:endParaRPr lang="ru-RU" sz="1600" dirty="0" smtClean="0"/>
          </a:p>
          <a:p>
            <a:pPr marL="0" indent="0" algn="ctr">
              <a:buNone/>
            </a:pPr>
            <a:endParaRPr lang="ru-RU" sz="1600" dirty="0"/>
          </a:p>
          <a:p>
            <a:pPr marL="0" indent="0" algn="ctr">
              <a:buNone/>
            </a:pPr>
            <a:endParaRPr lang="ru-RU" sz="1600" dirty="0" smtClean="0"/>
          </a:p>
          <a:p>
            <a:pPr marL="0" indent="0" algn="ctr">
              <a:buNone/>
            </a:pPr>
            <a:endParaRPr lang="ru-RU" sz="1600" dirty="0"/>
          </a:p>
          <a:p>
            <a:pPr marL="0" indent="0" algn="ctr">
              <a:buNone/>
            </a:pPr>
            <a:endParaRPr lang="ru-RU" sz="1600" dirty="0" smtClean="0"/>
          </a:p>
          <a:p>
            <a:pPr marL="0" indent="0" algn="ctr">
              <a:buNone/>
            </a:pPr>
            <a:endParaRPr lang="ru-RU" sz="1600" dirty="0"/>
          </a:p>
        </p:txBody>
      </p:sp>
      <p:sp>
        <p:nvSpPr>
          <p:cNvPr id="5" name="Текст 4"/>
          <p:cNvSpPr>
            <a:spLocks noGrp="1"/>
          </p:cNvSpPr>
          <p:nvPr>
            <p:ph type="body" sz="half" idx="2"/>
          </p:nvPr>
        </p:nvSpPr>
        <p:spPr>
          <a:xfrm>
            <a:off x="457200" y="1052736"/>
            <a:ext cx="5698976" cy="5544616"/>
          </a:xfrm>
        </p:spPr>
        <p:txBody>
          <a:bodyPr>
            <a:normAutofit lnSpcReduction="10000"/>
          </a:bodyPr>
          <a:lstStyle/>
          <a:p>
            <a:pPr algn="just"/>
            <a:r>
              <a:rPr lang="ru-RU" sz="1600" dirty="0" smtClean="0">
                <a:solidFill>
                  <a:srgbClr val="C00000"/>
                </a:solidFill>
              </a:rPr>
              <a:t>Жесткий ПВХ, из которого изготавливаются окна, имеет по сравнению с другими строительными материалами очень высокий коэффициент теплового расширения.</a:t>
            </a:r>
          </a:p>
          <a:p>
            <a:pPr algn="just"/>
            <a:r>
              <a:rPr lang="ru-RU" sz="1600" dirty="0" smtClean="0">
                <a:solidFill>
                  <a:srgbClr val="C00000"/>
                </a:solidFill>
              </a:rPr>
              <a:t>(Коэффициент линейного термического расширения ПВХ 8 х 10-5)</a:t>
            </a:r>
          </a:p>
          <a:p>
            <a:pPr algn="just"/>
            <a:r>
              <a:rPr lang="ru-RU" sz="1600" dirty="0" smtClean="0">
                <a:solidFill>
                  <a:srgbClr val="C00000"/>
                </a:solidFill>
              </a:rPr>
              <a:t> И, хотя ПВХ называется жестким, профили из него довольно пластичны.</a:t>
            </a:r>
          </a:p>
          <a:p>
            <a:pPr algn="just"/>
            <a:r>
              <a:rPr lang="ru-RU" sz="1600" dirty="0" smtClean="0">
                <a:solidFill>
                  <a:srgbClr val="C00000"/>
                </a:solidFill>
              </a:rPr>
              <a:t> Температура размягчения профилей из ПВХ составляет всего 82,5°С.</a:t>
            </a:r>
          </a:p>
          <a:p>
            <a:pPr algn="just"/>
            <a:r>
              <a:rPr lang="ru-RU" sz="1600" dirty="0" smtClean="0">
                <a:solidFill>
                  <a:srgbClr val="C00000"/>
                </a:solidFill>
              </a:rPr>
              <a:t> Для компенсации изгибов при разнице температур в помещении и на улице профиль ПВХ армируется изнутри стальными профилями.</a:t>
            </a:r>
          </a:p>
          <a:p>
            <a:pPr algn="just"/>
            <a:r>
              <a:rPr lang="ru-RU" sz="1600" dirty="0" smtClean="0">
                <a:solidFill>
                  <a:srgbClr val="C00000"/>
                </a:solidFill>
              </a:rPr>
              <a:t>Дополнительно для равномерного прижима створок применяется увеличенное по сравнению с деревянными и алюминиевыми окнами количество точек запирания.</a:t>
            </a:r>
          </a:p>
          <a:p>
            <a:pPr algn="just"/>
            <a:r>
              <a:rPr lang="ru-RU" sz="1600" dirty="0" smtClean="0">
                <a:solidFill>
                  <a:srgbClr val="C00000"/>
                </a:solidFill>
              </a:rPr>
              <a:t>Тем не менее, из окон через какое-то время после установки начинает поддувать.</a:t>
            </a:r>
          </a:p>
          <a:p>
            <a:pPr algn="just"/>
            <a:r>
              <a:rPr lang="ru-RU" sz="1600" dirty="0" smtClean="0">
                <a:solidFill>
                  <a:srgbClr val="C00000"/>
                </a:solidFill>
              </a:rPr>
              <a:t> Это происходит от того, что каждый год летом оконный профиль увеличивается в объеме и возрастают нагрузки на фурнитуру и наплав створки (выступ, в котором стоит уплотнитель), а зимой со стороны улицы профиль стягивается, создавая тем самым выгибание в сторону помещения. 	</a:t>
            </a:r>
          </a:p>
          <a:p>
            <a:endParaRPr lang="ru-RU" dirty="0" smtClean="0"/>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16216" y="1789751"/>
            <a:ext cx="2121024" cy="3312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441729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Заголовок 12"/>
          <p:cNvSpPr>
            <a:spLocks noGrp="1"/>
          </p:cNvSpPr>
          <p:nvPr>
            <p:ph type="title"/>
          </p:nvPr>
        </p:nvSpPr>
        <p:spPr>
          <a:xfrm>
            <a:off x="457200" y="273050"/>
            <a:ext cx="3008313" cy="203622"/>
          </a:xfrm>
        </p:spPr>
        <p:txBody>
          <a:bodyPr>
            <a:normAutofit fontScale="90000"/>
          </a:bodyPr>
          <a:lstStyle/>
          <a:p>
            <a:endParaRPr lang="ru-RU" dirty="0"/>
          </a:p>
        </p:txBody>
      </p:sp>
      <p:sp>
        <p:nvSpPr>
          <p:cNvPr id="14" name="Объект 13"/>
          <p:cNvSpPr>
            <a:spLocks noGrp="1"/>
          </p:cNvSpPr>
          <p:nvPr>
            <p:ph idx="1"/>
          </p:nvPr>
        </p:nvSpPr>
        <p:spPr>
          <a:xfrm>
            <a:off x="5724128" y="273050"/>
            <a:ext cx="2962672" cy="5853113"/>
          </a:xfrm>
        </p:spPr>
        <p:txBody>
          <a:bodyPr>
            <a:normAutofit/>
          </a:bodyPr>
          <a:lstStyle/>
          <a:p>
            <a:pPr marL="0" indent="0" algn="ctr">
              <a:buNone/>
            </a:pPr>
            <a:r>
              <a:rPr lang="ru-RU" sz="2000" b="1" dirty="0" smtClean="0"/>
              <a:t>Огромная створка, провисание гарантировано</a:t>
            </a:r>
          </a:p>
          <a:p>
            <a:pPr marL="0" indent="0" algn="ctr">
              <a:buNone/>
            </a:pPr>
            <a:endParaRPr lang="ru-RU" sz="2000" b="1" dirty="0"/>
          </a:p>
          <a:p>
            <a:pPr marL="0" indent="0" algn="ctr">
              <a:buNone/>
            </a:pPr>
            <a:endParaRPr lang="ru-RU" sz="2000" b="1" dirty="0" smtClean="0"/>
          </a:p>
          <a:p>
            <a:pPr marL="0" indent="0" algn="ctr">
              <a:buNone/>
            </a:pPr>
            <a:endParaRPr lang="ru-RU" sz="2000" b="1" dirty="0"/>
          </a:p>
          <a:p>
            <a:pPr marL="0" indent="0" algn="ctr">
              <a:buNone/>
            </a:pPr>
            <a:endParaRPr lang="ru-RU" sz="2000" b="1" dirty="0" smtClean="0"/>
          </a:p>
          <a:p>
            <a:pPr marL="0" indent="0" algn="ctr">
              <a:buNone/>
            </a:pPr>
            <a:endParaRPr lang="ru-RU" sz="2000" b="1" dirty="0"/>
          </a:p>
        </p:txBody>
      </p:sp>
      <p:sp>
        <p:nvSpPr>
          <p:cNvPr id="15" name="Текст 14"/>
          <p:cNvSpPr>
            <a:spLocks noGrp="1"/>
          </p:cNvSpPr>
          <p:nvPr>
            <p:ph type="body" sz="half" idx="2"/>
          </p:nvPr>
        </p:nvSpPr>
        <p:spPr>
          <a:xfrm>
            <a:off x="457200" y="188640"/>
            <a:ext cx="5338936" cy="6408712"/>
          </a:xfrm>
        </p:spPr>
        <p:txBody>
          <a:bodyPr>
            <a:noAutofit/>
          </a:bodyPr>
          <a:lstStyle/>
          <a:p>
            <a:pPr algn="just"/>
            <a:r>
              <a:rPr lang="ru-RU" sz="1900" dirty="0" smtClean="0"/>
              <a:t>По мере износа уплотняющих прокладок и фурнитуры через какое-то время может проявиться продувание, устранимое регулировками.</a:t>
            </a:r>
          </a:p>
          <a:p>
            <a:pPr algn="just"/>
            <a:r>
              <a:rPr lang="ru-RU" sz="1900" dirty="0" smtClean="0"/>
              <a:t> Однако, чрезмерный прижим в точках запирания может спровоцировать образование щели между ними, выгибая края створки волнообразно. </a:t>
            </a:r>
          </a:p>
          <a:p>
            <a:pPr algn="just"/>
            <a:r>
              <a:rPr lang="ru-RU" sz="1900" dirty="0" smtClean="0"/>
              <a:t>Кроме открывающихся створок температурным колебаниям подвержены и неподвижные рамы, что иногда приводит к растрескиванию откосов и появлению от-туда сквозняков.</a:t>
            </a:r>
          </a:p>
          <a:p>
            <a:pPr algn="just"/>
            <a:r>
              <a:rPr lang="ru-RU" sz="1900" dirty="0" smtClean="0"/>
              <a:t> Пластиковые окна способны продержаться без обслуживания не более 5 лет.</a:t>
            </a:r>
          </a:p>
          <a:p>
            <a:pPr algn="just"/>
            <a:r>
              <a:rPr lang="ru-RU" sz="1900" dirty="0" smtClean="0"/>
              <a:t> Чтобы окна служили дольше, необходимо ежегодно смазывать фурнитуру, очищать уплотнитель и слегка регулировать положение створок относительно рам.</a:t>
            </a:r>
          </a:p>
          <a:p>
            <a:pPr algn="just"/>
            <a:r>
              <a:rPr lang="ru-RU" sz="1900" dirty="0" smtClean="0"/>
              <a:t> Понятно, что чем крупнее створка окна, тем она тяжелее и нагрузка на петли выше. Крупные створки проседают и провисают чаще, чем мелкие</a:t>
            </a:r>
            <a:r>
              <a:rPr lang="ru-RU" sz="1800" dirty="0" smtClean="0"/>
              <a:t>.</a:t>
            </a:r>
            <a:endParaRPr lang="ru-RU" sz="1800" dirty="0"/>
          </a:p>
        </p:txBody>
      </p:sp>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88634" y="2051881"/>
            <a:ext cx="2808312" cy="285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6023592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1188640" y="0"/>
            <a:ext cx="11809312" cy="6741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title"/>
          </p:nvPr>
        </p:nvSpPr>
        <p:spPr>
          <a:xfrm>
            <a:off x="457200" y="273050"/>
            <a:ext cx="5338936" cy="419646"/>
          </a:xfrm>
        </p:spPr>
        <p:txBody>
          <a:bodyPr>
            <a:noAutofit/>
          </a:bodyPr>
          <a:lstStyle/>
          <a:p>
            <a:pPr algn="ctr"/>
            <a:r>
              <a:rPr lang="ru-RU" dirty="0" smtClean="0">
                <a:solidFill>
                  <a:srgbClr val="C00000"/>
                </a:solidFill>
              </a:rPr>
              <a:t>Особенности алюминиевых окон</a:t>
            </a:r>
            <a:endParaRPr lang="ru-RU" dirty="0">
              <a:solidFill>
                <a:srgbClr val="C00000"/>
              </a:solidFill>
            </a:endParaRPr>
          </a:p>
        </p:txBody>
      </p:sp>
      <p:sp>
        <p:nvSpPr>
          <p:cNvPr id="3" name="Объект 2"/>
          <p:cNvSpPr>
            <a:spLocks noGrp="1"/>
          </p:cNvSpPr>
          <p:nvPr>
            <p:ph idx="1"/>
          </p:nvPr>
        </p:nvSpPr>
        <p:spPr>
          <a:xfrm>
            <a:off x="6012160" y="273050"/>
            <a:ext cx="2674640" cy="5853113"/>
          </a:xfrm>
        </p:spPr>
        <p:txBody>
          <a:bodyPr/>
          <a:lstStyle/>
          <a:p>
            <a:pPr marL="0" indent="0">
              <a:buNone/>
            </a:pPr>
            <a:r>
              <a:rPr lang="ru-RU" dirty="0" smtClean="0"/>
              <a:t>Новые окна до заселения</a:t>
            </a:r>
          </a:p>
          <a:p>
            <a:pPr marL="0" indent="0">
              <a:buNone/>
            </a:pPr>
            <a:endParaRPr lang="ru-RU" dirty="0"/>
          </a:p>
        </p:txBody>
      </p:sp>
      <p:sp>
        <p:nvSpPr>
          <p:cNvPr id="4" name="Текст 3"/>
          <p:cNvSpPr>
            <a:spLocks noGrp="1"/>
          </p:cNvSpPr>
          <p:nvPr>
            <p:ph type="body" sz="half" idx="2"/>
          </p:nvPr>
        </p:nvSpPr>
        <p:spPr>
          <a:xfrm>
            <a:off x="-540568" y="692696"/>
            <a:ext cx="6408712" cy="5760640"/>
          </a:xfrm>
        </p:spPr>
        <p:txBody>
          <a:bodyPr>
            <a:noAutofit/>
          </a:bodyPr>
          <a:lstStyle/>
          <a:p>
            <a:pPr algn="just"/>
            <a:r>
              <a:rPr lang="ru-RU" sz="1500" dirty="0" smtClean="0">
                <a:solidFill>
                  <a:srgbClr val="C00000"/>
                </a:solidFill>
              </a:rPr>
              <a:t>Алюминиевый профиль для изготовления окон, в зависимости от их назначения бывает "холодный" и "теплый".</a:t>
            </a:r>
          </a:p>
          <a:p>
            <a:pPr algn="just"/>
            <a:r>
              <a:rPr lang="ru-RU" sz="1500" dirty="0" smtClean="0">
                <a:solidFill>
                  <a:srgbClr val="C00000"/>
                </a:solidFill>
              </a:rPr>
              <a:t> Холодный алюминий применяется, например, при остеклении балконов и лоджий, не отапливаемых пристроек и т.п.</a:t>
            </a:r>
          </a:p>
          <a:p>
            <a:pPr algn="just"/>
            <a:r>
              <a:rPr lang="ru-RU" sz="1500" dirty="0" smtClean="0">
                <a:solidFill>
                  <a:srgbClr val="C00000"/>
                </a:solidFill>
              </a:rPr>
              <a:t> Теплый алюминиевый профиль состоит из внешнего и внутреннего профилей, между которыми находится вставка из полимерного материала.</a:t>
            </a:r>
          </a:p>
          <a:p>
            <a:pPr algn="just"/>
            <a:r>
              <a:rPr lang="ru-RU" sz="1500" dirty="0" smtClean="0">
                <a:solidFill>
                  <a:srgbClr val="C00000"/>
                </a:solidFill>
              </a:rPr>
              <a:t>Коэффициент линейного термического расширения алюминия 2,4 х 10-5, что в три с лишним раза меньше, чем у ПВХ. Вместе с тем, жесткость и прочность алюминиевых профилей выше, что позволяет изготавливать окна более крупных размеров и веса.</a:t>
            </a:r>
          </a:p>
          <a:p>
            <a:pPr algn="just"/>
            <a:r>
              <a:rPr lang="ru-RU" sz="1500" dirty="0" smtClean="0">
                <a:solidFill>
                  <a:srgbClr val="C00000"/>
                </a:solidFill>
              </a:rPr>
              <a:t> Однако, этими же свойствами обусловлено меньшее количество регулируемых элементов фурнитуры (за ненадобностью).</a:t>
            </a:r>
          </a:p>
          <a:p>
            <a:pPr algn="just"/>
            <a:r>
              <a:rPr lang="ru-RU" sz="1500" dirty="0" smtClean="0">
                <a:solidFill>
                  <a:srgbClr val="C00000"/>
                </a:solidFill>
              </a:rPr>
              <a:t>В отличие от пластиковых и деревянных окон фурнитуру, установленную на алюминиевых окнах смазывать без демонтажа нельзя за исключением запорных роликов и ответных планок.</a:t>
            </a:r>
          </a:p>
          <a:p>
            <a:pPr algn="just"/>
            <a:r>
              <a:rPr lang="ru-RU" sz="1500" dirty="0" smtClean="0">
                <a:solidFill>
                  <a:srgbClr val="C00000"/>
                </a:solidFill>
              </a:rPr>
              <a:t> В случае попадания масла под подвижные штанги, соединяющие запорные элементы створки алюминиевого окна, очень скоро в результате налипания пыли нагрузки на ручку возрастают, что приводит к выходу из строя редуктора ручки или разрыву угловой передачи.</a:t>
            </a:r>
            <a:endParaRPr lang="ru-RU" sz="1500" dirty="0">
              <a:solidFill>
                <a:srgbClr val="C00000"/>
              </a:solidFill>
            </a:endParaRPr>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4168" y="1409700"/>
            <a:ext cx="2448272" cy="403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309232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title"/>
          </p:nvPr>
        </p:nvSpPr>
        <p:spPr>
          <a:xfrm>
            <a:off x="457200" y="273050"/>
            <a:ext cx="4762872" cy="635670"/>
          </a:xfrm>
        </p:spPr>
        <p:txBody>
          <a:bodyPr>
            <a:normAutofit fontScale="90000"/>
          </a:bodyPr>
          <a:lstStyle/>
          <a:p>
            <a:pPr algn="ctr"/>
            <a:r>
              <a:rPr lang="ru-RU" dirty="0" smtClean="0">
                <a:solidFill>
                  <a:schemeClr val="accent6">
                    <a:lumMod val="20000"/>
                    <a:lumOff val="80000"/>
                  </a:schemeClr>
                </a:solidFill>
              </a:rPr>
              <a:t>Особенности деревянных окон</a:t>
            </a:r>
            <a:br>
              <a:rPr lang="ru-RU" dirty="0" smtClean="0">
                <a:solidFill>
                  <a:schemeClr val="accent6">
                    <a:lumMod val="20000"/>
                    <a:lumOff val="80000"/>
                  </a:schemeClr>
                </a:solidFill>
              </a:rPr>
            </a:br>
            <a:endParaRPr lang="ru-RU" dirty="0">
              <a:solidFill>
                <a:schemeClr val="accent6">
                  <a:lumMod val="20000"/>
                  <a:lumOff val="80000"/>
                </a:schemeClr>
              </a:solidFill>
            </a:endParaRPr>
          </a:p>
        </p:txBody>
      </p:sp>
      <p:sp>
        <p:nvSpPr>
          <p:cNvPr id="3" name="Объект 2"/>
          <p:cNvSpPr>
            <a:spLocks noGrp="1"/>
          </p:cNvSpPr>
          <p:nvPr>
            <p:ph idx="1"/>
          </p:nvPr>
        </p:nvSpPr>
        <p:spPr>
          <a:xfrm>
            <a:off x="5292080" y="273050"/>
            <a:ext cx="3394720" cy="5853113"/>
          </a:xfrm>
        </p:spPr>
        <p:txBody>
          <a:bodyPr>
            <a:normAutofit/>
          </a:bodyPr>
          <a:lstStyle/>
          <a:p>
            <a:pPr marL="0" indent="0" algn="ctr">
              <a:buNone/>
            </a:pPr>
            <a:r>
              <a:rPr lang="ru-RU" sz="1600" dirty="0" smtClean="0">
                <a:solidFill>
                  <a:schemeClr val="bg1"/>
                </a:solidFill>
              </a:rPr>
              <a:t>Механическое повреждение</a:t>
            </a:r>
          </a:p>
          <a:p>
            <a:pPr marL="0" indent="0" algn="ctr">
              <a:buNone/>
            </a:pPr>
            <a:endParaRPr lang="ru-RU" sz="1600" dirty="0">
              <a:solidFill>
                <a:schemeClr val="bg1"/>
              </a:solidFill>
            </a:endParaRPr>
          </a:p>
          <a:p>
            <a:pPr marL="0" indent="0" algn="ctr">
              <a:buNone/>
            </a:pPr>
            <a:endParaRPr lang="ru-RU" sz="1600" dirty="0" smtClean="0">
              <a:solidFill>
                <a:schemeClr val="bg1"/>
              </a:solidFill>
            </a:endParaRPr>
          </a:p>
          <a:p>
            <a:pPr marL="0" indent="0" algn="ctr">
              <a:buNone/>
            </a:pPr>
            <a:endParaRPr lang="ru-RU" sz="1600" dirty="0">
              <a:solidFill>
                <a:schemeClr val="bg1"/>
              </a:solidFill>
            </a:endParaRPr>
          </a:p>
          <a:p>
            <a:pPr marL="0" indent="0" algn="ctr">
              <a:buNone/>
            </a:pPr>
            <a:endParaRPr lang="ru-RU" sz="1600" dirty="0" smtClean="0">
              <a:solidFill>
                <a:schemeClr val="bg1"/>
              </a:solidFill>
            </a:endParaRPr>
          </a:p>
          <a:p>
            <a:pPr marL="0" indent="0" algn="ctr">
              <a:buNone/>
            </a:pPr>
            <a:endParaRPr lang="ru-RU" sz="1600" dirty="0">
              <a:solidFill>
                <a:schemeClr val="bg1"/>
              </a:solidFill>
            </a:endParaRPr>
          </a:p>
          <a:p>
            <a:pPr marL="0" indent="0" algn="ctr">
              <a:buNone/>
            </a:pPr>
            <a:endParaRPr lang="ru-RU" sz="1600" dirty="0" smtClean="0">
              <a:solidFill>
                <a:schemeClr val="bg1"/>
              </a:solidFill>
            </a:endParaRPr>
          </a:p>
          <a:p>
            <a:pPr marL="0" indent="0" algn="ctr">
              <a:buNone/>
            </a:pPr>
            <a:endParaRPr lang="ru-RU" sz="1600" dirty="0">
              <a:solidFill>
                <a:schemeClr val="bg1"/>
              </a:solidFill>
            </a:endParaRPr>
          </a:p>
          <a:p>
            <a:pPr marL="0" indent="0" algn="ctr">
              <a:buNone/>
            </a:pPr>
            <a:endParaRPr lang="ru-RU" sz="1600" dirty="0" smtClean="0">
              <a:solidFill>
                <a:schemeClr val="bg1"/>
              </a:solidFill>
            </a:endParaRPr>
          </a:p>
          <a:p>
            <a:pPr marL="0" indent="0" algn="ctr">
              <a:buNone/>
            </a:pPr>
            <a:endParaRPr lang="ru-RU" sz="1600" dirty="0">
              <a:solidFill>
                <a:schemeClr val="bg1"/>
              </a:solidFill>
            </a:endParaRPr>
          </a:p>
          <a:p>
            <a:pPr marL="0" indent="0" algn="ctr">
              <a:buNone/>
            </a:pPr>
            <a:endParaRPr lang="ru-RU" sz="1600" dirty="0" smtClean="0">
              <a:solidFill>
                <a:schemeClr val="bg1"/>
              </a:solidFill>
            </a:endParaRPr>
          </a:p>
          <a:p>
            <a:pPr marL="0" indent="0" algn="ctr">
              <a:buNone/>
            </a:pPr>
            <a:endParaRPr lang="ru-RU" sz="1600" dirty="0">
              <a:solidFill>
                <a:schemeClr val="bg1"/>
              </a:solidFill>
            </a:endParaRPr>
          </a:p>
          <a:p>
            <a:pPr marL="0" indent="0" algn="ctr">
              <a:buNone/>
            </a:pPr>
            <a:r>
              <a:rPr lang="ru-RU" sz="1600" dirty="0" smtClean="0">
                <a:solidFill>
                  <a:schemeClr val="bg1"/>
                </a:solidFill>
              </a:rPr>
              <a:t>Замена стеклопакетов</a:t>
            </a:r>
          </a:p>
          <a:p>
            <a:pPr marL="0" indent="0" algn="ctr">
              <a:buNone/>
            </a:pPr>
            <a:endParaRPr lang="ru-RU" sz="1600" dirty="0">
              <a:solidFill>
                <a:schemeClr val="bg1"/>
              </a:solidFill>
            </a:endParaRPr>
          </a:p>
        </p:txBody>
      </p:sp>
      <p:sp>
        <p:nvSpPr>
          <p:cNvPr id="4" name="Текст 3"/>
          <p:cNvSpPr>
            <a:spLocks noGrp="1"/>
          </p:cNvSpPr>
          <p:nvPr>
            <p:ph type="body" sz="half" idx="2"/>
          </p:nvPr>
        </p:nvSpPr>
        <p:spPr>
          <a:xfrm>
            <a:off x="457200" y="764704"/>
            <a:ext cx="4690864" cy="5832648"/>
          </a:xfrm>
        </p:spPr>
        <p:txBody>
          <a:bodyPr>
            <a:noAutofit/>
          </a:bodyPr>
          <a:lstStyle/>
          <a:p>
            <a:endParaRPr lang="ru-RU" sz="1800" dirty="0" smtClean="0">
              <a:solidFill>
                <a:srgbClr val="C00000"/>
              </a:solidFill>
            </a:endParaRPr>
          </a:p>
          <a:p>
            <a:pPr algn="just"/>
            <a:r>
              <a:rPr lang="ru-RU" sz="1800" dirty="0" smtClean="0">
                <a:solidFill>
                  <a:srgbClr val="C00000"/>
                </a:solidFill>
              </a:rPr>
              <a:t>Современные окна из дерева, а точнее, из клееного бруса имеют свои особенности, которые необходимо учитывать при эксплуатации и ремонте.</a:t>
            </a:r>
          </a:p>
          <a:p>
            <a:pPr algn="just"/>
            <a:r>
              <a:rPr lang="ru-RU" sz="1800" dirty="0" smtClean="0">
                <a:solidFill>
                  <a:srgbClr val="C00000"/>
                </a:solidFill>
              </a:rPr>
              <a:t> Древесина изменяется в объеме от изменения влажности воздуха. Кстати, именно это явление породило легенду, что древесина, якобы, "дышит".</a:t>
            </a:r>
          </a:p>
          <a:p>
            <a:pPr algn="just"/>
            <a:r>
              <a:rPr lang="ru-RU" sz="1800" dirty="0" smtClean="0">
                <a:solidFill>
                  <a:srgbClr val="C00000"/>
                </a:solidFill>
              </a:rPr>
              <a:t> Деревянные оконные створки под нагрузкой, например, закрытые не на все запоры или "утепленные" лишним уплотнителем изгибаются и "запоминают" форму. Тонкие места, как на фото справа, легко ломаются при ударах провисшей створки об раму и требуют кропотливого восстановления.</a:t>
            </a:r>
          </a:p>
          <a:p>
            <a:pPr algn="just"/>
            <a:r>
              <a:rPr lang="ru-RU" sz="1800" dirty="0" smtClean="0">
                <a:solidFill>
                  <a:srgbClr val="C00000"/>
                </a:solidFill>
              </a:rPr>
              <a:t>Стеклопакеты в деревянных окнах, как правило, вклеены.</a:t>
            </a:r>
          </a:p>
          <a:p>
            <a:pPr algn="just"/>
            <a:r>
              <a:rPr lang="ru-RU" sz="1800" dirty="0" smtClean="0">
                <a:solidFill>
                  <a:srgbClr val="C00000"/>
                </a:solidFill>
              </a:rPr>
              <a:t> Поэтому, замена стеклопакета в деревянной конструкции более </a:t>
            </a:r>
            <a:r>
              <a:rPr lang="ru-RU" sz="1800" dirty="0" err="1" smtClean="0">
                <a:solidFill>
                  <a:srgbClr val="C00000"/>
                </a:solidFill>
              </a:rPr>
              <a:t>затратна</a:t>
            </a:r>
            <a:r>
              <a:rPr lang="ru-RU" sz="1800" dirty="0" smtClean="0">
                <a:solidFill>
                  <a:srgbClr val="C00000"/>
                </a:solidFill>
              </a:rPr>
              <a:t>, чем, например, в пластиковой.</a:t>
            </a:r>
            <a:endParaRPr lang="ru-RU" sz="1800" dirty="0">
              <a:solidFill>
                <a:srgbClr val="C00000"/>
              </a:solidFill>
            </a:endParaRPr>
          </a:p>
        </p:txBody>
      </p:sp>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8104" y="764704"/>
            <a:ext cx="3024336" cy="3024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63344" y="4221088"/>
            <a:ext cx="2769096" cy="2636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898888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115"/>
          <p:cNvPicPr>
            <a:picLocks noGrp="1" noChangeAspect="1"/>
          </p:cNvPicPr>
          <p:nvPr isPhoto="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0" y="44624"/>
            <a:ext cx="9144000" cy="6499051"/>
          </a:xfrm>
          <a:prstGeom prst="rect">
            <a:avLst/>
          </a:prstGeom>
          <a:noFill/>
          <a:ln>
            <a:noFill/>
          </a:ln>
        </p:spPr>
      </p:pic>
      <p:sp>
        <p:nvSpPr>
          <p:cNvPr id="3" name="Заголовок 2"/>
          <p:cNvSpPr>
            <a:spLocks noGrp="1"/>
          </p:cNvSpPr>
          <p:nvPr>
            <p:ph type="title"/>
          </p:nvPr>
        </p:nvSpPr>
        <p:spPr>
          <a:xfrm>
            <a:off x="457200" y="274638"/>
            <a:ext cx="8229600" cy="6106690"/>
          </a:xfrm>
        </p:spPr>
        <p:txBody>
          <a:bodyPr>
            <a:normAutofit fontScale="90000"/>
          </a:bodyPr>
          <a:lstStyle/>
          <a:p>
            <a:pPr algn="just"/>
            <a:r>
              <a:rPr lang="ru-RU" sz="1800" b="1" dirty="0" smtClean="0"/>
              <a:t/>
            </a:r>
            <a:br>
              <a:rPr lang="ru-RU" sz="1800" b="1" dirty="0" smtClean="0"/>
            </a:br>
            <a:r>
              <a:rPr lang="ru-RU" sz="1800" b="1" dirty="0"/>
              <a:t/>
            </a:r>
            <a:br>
              <a:rPr lang="ru-RU" sz="1800" b="1" dirty="0"/>
            </a:br>
            <a:r>
              <a:rPr lang="ru-RU" sz="1800" b="1" dirty="0" smtClean="0"/>
              <a:t/>
            </a:r>
            <a:br>
              <a:rPr lang="ru-RU" sz="1800" b="1" dirty="0" smtClean="0"/>
            </a:br>
            <a:r>
              <a:rPr lang="ru-RU" sz="1800" b="1" dirty="0"/>
              <a:t/>
            </a:r>
            <a:br>
              <a:rPr lang="ru-RU" sz="1800" b="1" dirty="0"/>
            </a:br>
            <a:r>
              <a:rPr lang="ru-RU" sz="1800" b="1" dirty="0" smtClean="0"/>
              <a:t/>
            </a:r>
            <a:br>
              <a:rPr lang="ru-RU" sz="1800" b="1" dirty="0" smtClean="0"/>
            </a:br>
            <a:r>
              <a:rPr lang="ru-RU" sz="1800" b="1" dirty="0"/>
              <a:t/>
            </a:r>
            <a:br>
              <a:rPr lang="ru-RU" sz="1800" b="1" dirty="0"/>
            </a:br>
            <a:r>
              <a:rPr lang="ru-RU" sz="1800" b="1" dirty="0" smtClean="0"/>
              <a:t/>
            </a:r>
            <a:br>
              <a:rPr lang="ru-RU" sz="1800" b="1" dirty="0" smtClean="0"/>
            </a:br>
            <a:r>
              <a:rPr lang="ru-RU" sz="1800" b="1" dirty="0"/>
              <a:t/>
            </a:r>
            <a:br>
              <a:rPr lang="ru-RU" sz="1800" b="1" dirty="0"/>
            </a:br>
            <a:r>
              <a:rPr lang="ru-RU" sz="1800" b="1" dirty="0" smtClean="0"/>
              <a:t/>
            </a:r>
            <a:br>
              <a:rPr lang="ru-RU" sz="1800" b="1" dirty="0" smtClean="0"/>
            </a:br>
            <a:r>
              <a:rPr lang="ru-RU" sz="1800" b="1" dirty="0"/>
              <a:t/>
            </a:r>
            <a:br>
              <a:rPr lang="ru-RU" sz="1800" b="1" dirty="0"/>
            </a:br>
            <a:r>
              <a:rPr lang="ru-RU" sz="1800" b="1" dirty="0" smtClean="0"/>
              <a:t/>
            </a:r>
            <a:br>
              <a:rPr lang="ru-RU" sz="1800" b="1" dirty="0" smtClean="0"/>
            </a:br>
            <a:r>
              <a:rPr lang="ru-RU" sz="1800" b="1" dirty="0"/>
              <a:t/>
            </a:r>
            <a:br>
              <a:rPr lang="ru-RU" sz="1800" b="1" dirty="0"/>
            </a:br>
            <a:r>
              <a:rPr lang="ru-RU" sz="1800" b="1" dirty="0" smtClean="0"/>
              <a:t/>
            </a:r>
            <a:br>
              <a:rPr lang="ru-RU" sz="1800" b="1" dirty="0" smtClean="0"/>
            </a:br>
            <a:r>
              <a:rPr lang="ru-RU" sz="1800" b="1" dirty="0"/>
              <a:t/>
            </a:r>
            <a:br>
              <a:rPr lang="ru-RU" sz="1800" b="1" dirty="0"/>
            </a:br>
            <a:r>
              <a:rPr lang="ru-RU" sz="1800" b="1" dirty="0" smtClean="0"/>
              <a:t/>
            </a:r>
            <a:br>
              <a:rPr lang="ru-RU" sz="1800" b="1" dirty="0" smtClean="0"/>
            </a:br>
            <a:r>
              <a:rPr lang="ru-RU" sz="1800" b="1" dirty="0"/>
              <a:t/>
            </a:r>
            <a:br>
              <a:rPr lang="ru-RU" sz="1800" b="1" dirty="0"/>
            </a:br>
            <a:r>
              <a:rPr lang="ru-RU" sz="1800" b="1" dirty="0" smtClean="0"/>
              <a:t/>
            </a:r>
            <a:br>
              <a:rPr lang="ru-RU" sz="1800" b="1" dirty="0" smtClean="0"/>
            </a:br>
            <a:r>
              <a:rPr lang="ru-RU" sz="1800" b="1" dirty="0"/>
              <a:t/>
            </a:r>
            <a:br>
              <a:rPr lang="ru-RU" sz="1800" b="1" dirty="0"/>
            </a:br>
            <a:r>
              <a:rPr lang="ru-RU" sz="1800" b="1" dirty="0" smtClean="0"/>
              <a:t/>
            </a:r>
            <a:br>
              <a:rPr lang="ru-RU" sz="1800" b="1" dirty="0" smtClean="0"/>
            </a:br>
            <a:r>
              <a:rPr lang="ru-RU" sz="1800" b="1" dirty="0"/>
              <a:t/>
            </a:r>
            <a:br>
              <a:rPr lang="ru-RU" sz="1800" b="1" dirty="0"/>
            </a:br>
            <a:r>
              <a:rPr lang="ru-RU" sz="1800" b="1" dirty="0" smtClean="0"/>
              <a:t/>
            </a:r>
            <a:br>
              <a:rPr lang="ru-RU" sz="1800" b="1" dirty="0" smtClean="0"/>
            </a:br>
            <a:r>
              <a:rPr lang="ru-RU" sz="1800" b="1" dirty="0"/>
              <a:t/>
            </a:r>
            <a:br>
              <a:rPr lang="ru-RU" sz="1800" b="1" dirty="0"/>
            </a:br>
            <a:r>
              <a:rPr lang="ru-RU" sz="1800" b="1" dirty="0" smtClean="0"/>
              <a:t/>
            </a:r>
            <a:br>
              <a:rPr lang="ru-RU" sz="1800" b="1" dirty="0" smtClean="0"/>
            </a:br>
            <a:r>
              <a:rPr lang="ru-RU" sz="1800" b="1" dirty="0"/>
              <a:t/>
            </a:r>
            <a:br>
              <a:rPr lang="ru-RU" sz="1800" b="1" dirty="0"/>
            </a:br>
            <a:r>
              <a:rPr lang="ru-RU" sz="1800" b="1" dirty="0" smtClean="0">
                <a:solidFill>
                  <a:srgbClr val="FFC000"/>
                </a:solidFill>
              </a:rPr>
              <a:t/>
            </a:r>
            <a:br>
              <a:rPr lang="ru-RU" sz="1800" b="1" dirty="0" smtClean="0">
                <a:solidFill>
                  <a:srgbClr val="FFC000"/>
                </a:solidFill>
              </a:rPr>
            </a:br>
            <a:r>
              <a:rPr lang="ru-RU" sz="1800" b="1" dirty="0">
                <a:solidFill>
                  <a:srgbClr val="FFC000"/>
                </a:solidFill>
              </a:rPr>
              <a:t/>
            </a:r>
            <a:br>
              <a:rPr lang="ru-RU" sz="1800" b="1" dirty="0">
                <a:solidFill>
                  <a:srgbClr val="FFC000"/>
                </a:solidFill>
              </a:rPr>
            </a:br>
            <a:r>
              <a:rPr lang="ru-RU" sz="2700" b="1" dirty="0" smtClean="0">
                <a:solidFill>
                  <a:srgbClr val="FF0000"/>
                </a:solidFill>
              </a:rPr>
              <a:t>Двери делятся на входные и внутренние (по месту расположения), на одно- и двухстворчатые (по числу полотен). Двери могут быть распашными, открывающимися в одну сторону, раздвижными или открывающимися в разные стороны (с качающимися полотнами).</a:t>
            </a:r>
            <a:br>
              <a:rPr lang="ru-RU" sz="2700" b="1" dirty="0" smtClean="0">
                <a:solidFill>
                  <a:srgbClr val="FF0000"/>
                </a:solidFill>
              </a:rPr>
            </a:br>
            <a:r>
              <a:rPr lang="ru-RU" sz="2700" b="1" dirty="0" smtClean="0">
                <a:solidFill>
                  <a:srgbClr val="FF0000"/>
                </a:solidFill>
              </a:rPr>
              <a:t>Даже небольшие дефекты дверной коробки или полотна дают о себе знать при закрывании дверей. К таким дефектам относятся отклонение дверного полотна от вертикальной оси, расшатывание петель, образование трещины, искривление полотна или коробки коробления, деформация дверного полотна </a:t>
            </a:r>
            <a:r>
              <a:rPr lang="ru-RU" sz="2700" b="1" dirty="0" smtClean="0">
                <a:solidFill>
                  <a:srgbClr val="FFC000"/>
                </a:solidFill>
              </a:rPr>
              <a:t>и т. д.</a:t>
            </a:r>
            <a:br>
              <a:rPr lang="ru-RU" sz="2700" b="1" dirty="0" smtClean="0">
                <a:solidFill>
                  <a:srgbClr val="FFC000"/>
                </a:solidFill>
              </a:rPr>
            </a:br>
            <a:r>
              <a:rPr lang="ru-RU" sz="2700" b="1" dirty="0" smtClean="0">
                <a:solidFill>
                  <a:srgbClr val="FFC000"/>
                </a:solidFill>
              </a:rPr>
              <a:t/>
            </a:r>
            <a:br>
              <a:rPr lang="ru-RU" sz="2700" b="1" dirty="0" smtClean="0">
                <a:solidFill>
                  <a:srgbClr val="FFC000"/>
                </a:solidFill>
              </a:rPr>
            </a:br>
            <a:r>
              <a:rPr lang="ru-RU" sz="1800" b="1" dirty="0"/>
              <a:t/>
            </a:r>
            <a:br>
              <a:rPr lang="ru-RU" sz="1800" b="1" dirty="0"/>
            </a:br>
            <a:r>
              <a:rPr lang="ru-RU" sz="1800" b="1" dirty="0" smtClean="0"/>
              <a:t/>
            </a:r>
            <a:br>
              <a:rPr lang="ru-RU" sz="1800" b="1" dirty="0" smtClean="0"/>
            </a:br>
            <a:r>
              <a:rPr lang="ru-RU" sz="1800" b="1" dirty="0"/>
              <a:t/>
            </a:r>
            <a:br>
              <a:rPr lang="ru-RU" sz="1800" b="1" dirty="0"/>
            </a:br>
            <a:r>
              <a:rPr lang="ru-RU" sz="1800" b="1" dirty="0" smtClean="0"/>
              <a:t/>
            </a:r>
            <a:br>
              <a:rPr lang="ru-RU" sz="1800" b="1" dirty="0" smtClean="0"/>
            </a:br>
            <a:r>
              <a:rPr lang="ru-RU" sz="1800" b="1" dirty="0"/>
              <a:t/>
            </a:r>
            <a:br>
              <a:rPr lang="ru-RU" sz="1800" b="1" dirty="0"/>
            </a:br>
            <a:r>
              <a:rPr lang="ru-RU" sz="1800" b="1" dirty="0" smtClean="0"/>
              <a:t/>
            </a:r>
            <a:br>
              <a:rPr lang="ru-RU" sz="1800" b="1" dirty="0" smtClean="0"/>
            </a:br>
            <a:r>
              <a:rPr lang="ru-RU" sz="1800" b="1" dirty="0"/>
              <a:t/>
            </a:r>
            <a:br>
              <a:rPr lang="ru-RU" sz="1800" b="1" dirty="0"/>
            </a:br>
            <a:r>
              <a:rPr lang="ru-RU" sz="1800" b="1" dirty="0" smtClean="0"/>
              <a:t/>
            </a:r>
            <a:br>
              <a:rPr lang="ru-RU" sz="1800" b="1" dirty="0" smtClean="0"/>
            </a:br>
            <a:r>
              <a:rPr lang="ru-RU" sz="1800" b="1" dirty="0"/>
              <a:t/>
            </a:r>
            <a:br>
              <a:rPr lang="ru-RU" sz="1800" b="1" dirty="0"/>
            </a:br>
            <a:r>
              <a:rPr lang="ru-RU" sz="1800" b="1" dirty="0" smtClean="0"/>
              <a:t/>
            </a:r>
            <a:br>
              <a:rPr lang="ru-RU" sz="1800" b="1" dirty="0" smtClean="0"/>
            </a:br>
            <a:r>
              <a:rPr lang="ru-RU" sz="1800" b="1" dirty="0"/>
              <a:t/>
            </a:r>
            <a:br>
              <a:rPr lang="ru-RU" sz="1800" b="1" dirty="0"/>
            </a:br>
            <a:r>
              <a:rPr lang="ru-RU" sz="1800" b="1" dirty="0" smtClean="0"/>
              <a:t/>
            </a:r>
            <a:br>
              <a:rPr lang="ru-RU" sz="1800" b="1" dirty="0" smtClean="0"/>
            </a:br>
            <a:r>
              <a:rPr lang="ru-RU" sz="1800" b="1" dirty="0"/>
              <a:t/>
            </a:r>
            <a:br>
              <a:rPr lang="ru-RU" sz="1800" b="1" dirty="0"/>
            </a:br>
            <a:r>
              <a:rPr lang="ru-RU" sz="1800" b="1" dirty="0" smtClean="0"/>
              <a:t/>
            </a:r>
            <a:br>
              <a:rPr lang="ru-RU" sz="1800" b="1" dirty="0" smtClean="0"/>
            </a:br>
            <a:r>
              <a:rPr lang="ru-RU" sz="1800" b="1" dirty="0"/>
              <a:t/>
            </a:r>
            <a:br>
              <a:rPr lang="ru-RU" sz="1800" b="1" dirty="0"/>
            </a:br>
            <a:r>
              <a:rPr lang="ru-RU" sz="1800" b="1" dirty="0" smtClean="0"/>
              <a:t/>
            </a:r>
            <a:br>
              <a:rPr lang="ru-RU" sz="1800" b="1" dirty="0" smtClean="0"/>
            </a:br>
            <a:r>
              <a:rPr lang="ru-RU" sz="1800" b="1" dirty="0"/>
              <a:t/>
            </a:r>
            <a:br>
              <a:rPr lang="ru-RU" sz="1800" b="1" dirty="0"/>
            </a:br>
            <a:r>
              <a:rPr lang="ru-RU" sz="1800" b="1" dirty="0" smtClean="0"/>
              <a:t/>
            </a:r>
            <a:br>
              <a:rPr lang="ru-RU" sz="1800" b="1" dirty="0" smtClean="0"/>
            </a:br>
            <a:r>
              <a:rPr lang="ru-RU" sz="1800" b="1" dirty="0"/>
              <a:t/>
            </a:r>
            <a:br>
              <a:rPr lang="ru-RU" sz="1800" b="1" dirty="0"/>
            </a:br>
            <a:r>
              <a:rPr lang="ru-RU" sz="1800" b="1" dirty="0" smtClean="0"/>
              <a:t/>
            </a:r>
            <a:br>
              <a:rPr lang="ru-RU" sz="1800" b="1" dirty="0" smtClean="0"/>
            </a:br>
            <a:r>
              <a:rPr lang="ru-RU" sz="1800" b="1" dirty="0"/>
              <a:t/>
            </a:r>
            <a:br>
              <a:rPr lang="ru-RU" sz="1800" b="1" dirty="0"/>
            </a:br>
            <a:endParaRPr lang="ru-RU" dirty="0">
              <a:solidFill>
                <a:srgbClr val="0070C0"/>
              </a:solidFill>
            </a:endParaRPr>
          </a:p>
        </p:txBody>
      </p:sp>
    </p:spTree>
    <p:extLst>
      <p:ext uri="{BB962C8B-B14F-4D97-AF65-F5344CB8AC3E}">
        <p14:creationId xmlns:p14="http://schemas.microsoft.com/office/powerpoint/2010/main" val="410596126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116"/>
          <p:cNvPicPr>
            <a:picLocks noGrp="1" noChangeAspect="1"/>
          </p:cNvPicPr>
          <p:nvPr isPhoto="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0" y="163513"/>
            <a:ext cx="9144000" cy="6530975"/>
          </a:xfrm>
          <a:prstGeom prst="rect">
            <a:avLst/>
          </a:prstGeom>
          <a:noFill/>
          <a:ln>
            <a:noFill/>
          </a:ln>
        </p:spPr>
      </p:pic>
      <p:sp>
        <p:nvSpPr>
          <p:cNvPr id="4" name="Текст 3"/>
          <p:cNvSpPr>
            <a:spLocks noGrp="1"/>
          </p:cNvSpPr>
          <p:nvPr>
            <p:ph type="body" idx="1"/>
          </p:nvPr>
        </p:nvSpPr>
        <p:spPr>
          <a:xfrm>
            <a:off x="179512" y="163513"/>
            <a:ext cx="8712968" cy="6694487"/>
          </a:xfrm>
        </p:spPr>
        <p:txBody>
          <a:bodyPr>
            <a:noAutofit/>
          </a:bodyPr>
          <a:lstStyle/>
          <a:p>
            <a:pPr algn="ctr"/>
            <a:endParaRPr lang="ru-RU" b="1" dirty="0" smtClean="0">
              <a:solidFill>
                <a:schemeClr val="tx1">
                  <a:lumMod val="95000"/>
                  <a:lumOff val="5000"/>
                </a:schemeClr>
              </a:solidFill>
            </a:endParaRPr>
          </a:p>
          <a:p>
            <a:pPr algn="ctr"/>
            <a:endParaRPr lang="ru-RU" b="1" dirty="0">
              <a:solidFill>
                <a:schemeClr val="tx1">
                  <a:lumMod val="95000"/>
                  <a:lumOff val="5000"/>
                </a:schemeClr>
              </a:solidFill>
            </a:endParaRPr>
          </a:p>
          <a:p>
            <a:pPr algn="ctr"/>
            <a:endParaRPr lang="ru-RU" b="1" dirty="0" smtClean="0">
              <a:solidFill>
                <a:schemeClr val="tx1">
                  <a:lumMod val="95000"/>
                  <a:lumOff val="5000"/>
                </a:schemeClr>
              </a:solidFill>
            </a:endParaRPr>
          </a:p>
          <a:p>
            <a:pPr algn="ctr"/>
            <a:endParaRPr lang="ru-RU" b="1" dirty="0">
              <a:solidFill>
                <a:schemeClr val="tx1">
                  <a:lumMod val="95000"/>
                  <a:lumOff val="5000"/>
                </a:schemeClr>
              </a:solidFill>
            </a:endParaRPr>
          </a:p>
          <a:p>
            <a:pPr algn="ctr"/>
            <a:endParaRPr lang="ru-RU" b="1" dirty="0" smtClean="0">
              <a:solidFill>
                <a:schemeClr val="tx1">
                  <a:lumMod val="95000"/>
                  <a:lumOff val="5000"/>
                </a:schemeClr>
              </a:solidFill>
            </a:endParaRPr>
          </a:p>
          <a:p>
            <a:pPr algn="ctr"/>
            <a:endParaRPr lang="ru-RU" b="1" dirty="0">
              <a:solidFill>
                <a:schemeClr val="tx1">
                  <a:lumMod val="95000"/>
                  <a:lumOff val="5000"/>
                </a:schemeClr>
              </a:solidFill>
            </a:endParaRPr>
          </a:p>
          <a:p>
            <a:pPr algn="ctr"/>
            <a:endParaRPr lang="ru-RU" b="1" dirty="0" smtClean="0">
              <a:solidFill>
                <a:schemeClr val="tx1">
                  <a:lumMod val="95000"/>
                  <a:lumOff val="5000"/>
                </a:schemeClr>
              </a:solidFill>
            </a:endParaRPr>
          </a:p>
          <a:p>
            <a:pPr algn="ctr"/>
            <a:endParaRPr lang="ru-RU" b="1" dirty="0">
              <a:solidFill>
                <a:schemeClr val="tx1">
                  <a:lumMod val="95000"/>
                  <a:lumOff val="5000"/>
                </a:schemeClr>
              </a:solidFill>
            </a:endParaRPr>
          </a:p>
          <a:p>
            <a:pPr algn="ctr"/>
            <a:endParaRPr lang="ru-RU" b="1" dirty="0" smtClean="0">
              <a:solidFill>
                <a:schemeClr val="tx1">
                  <a:lumMod val="95000"/>
                  <a:lumOff val="5000"/>
                </a:schemeClr>
              </a:solidFill>
            </a:endParaRPr>
          </a:p>
          <a:p>
            <a:pPr algn="ctr"/>
            <a:endParaRPr lang="ru-RU" b="1" dirty="0">
              <a:solidFill>
                <a:schemeClr val="tx1">
                  <a:lumMod val="95000"/>
                  <a:lumOff val="5000"/>
                </a:schemeClr>
              </a:solidFill>
            </a:endParaRPr>
          </a:p>
          <a:p>
            <a:pPr algn="ctr"/>
            <a:endParaRPr lang="ru-RU" b="1" dirty="0" smtClean="0">
              <a:solidFill>
                <a:schemeClr val="tx1">
                  <a:lumMod val="95000"/>
                  <a:lumOff val="5000"/>
                </a:schemeClr>
              </a:solidFill>
            </a:endParaRPr>
          </a:p>
          <a:p>
            <a:pPr algn="ctr"/>
            <a:endParaRPr lang="ru-RU" b="1" dirty="0">
              <a:solidFill>
                <a:schemeClr val="tx1">
                  <a:lumMod val="95000"/>
                  <a:lumOff val="5000"/>
                </a:schemeClr>
              </a:solidFill>
            </a:endParaRPr>
          </a:p>
          <a:p>
            <a:pPr algn="ctr"/>
            <a:endParaRPr lang="ru-RU" b="1" dirty="0" smtClean="0">
              <a:solidFill>
                <a:schemeClr val="tx1">
                  <a:lumMod val="95000"/>
                  <a:lumOff val="5000"/>
                </a:schemeClr>
              </a:solidFill>
            </a:endParaRPr>
          </a:p>
          <a:p>
            <a:pPr algn="ctr"/>
            <a:endParaRPr lang="ru-RU" b="1" dirty="0" smtClean="0">
              <a:solidFill>
                <a:schemeClr val="tx1">
                  <a:lumMod val="95000"/>
                  <a:lumOff val="5000"/>
                </a:schemeClr>
              </a:solidFill>
            </a:endParaRPr>
          </a:p>
          <a:p>
            <a:pPr algn="ctr"/>
            <a:endParaRPr lang="ru-RU" b="1" dirty="0">
              <a:solidFill>
                <a:schemeClr val="tx1">
                  <a:lumMod val="95000"/>
                  <a:lumOff val="5000"/>
                </a:schemeClr>
              </a:solidFill>
            </a:endParaRPr>
          </a:p>
          <a:p>
            <a:pPr algn="ctr"/>
            <a:endParaRPr lang="ru-RU" b="1" dirty="0" smtClean="0">
              <a:solidFill>
                <a:schemeClr val="tx1">
                  <a:lumMod val="95000"/>
                  <a:lumOff val="5000"/>
                </a:schemeClr>
              </a:solidFill>
            </a:endParaRPr>
          </a:p>
          <a:p>
            <a:pPr algn="ctr"/>
            <a:endParaRPr lang="ru-RU" b="1" dirty="0">
              <a:solidFill>
                <a:schemeClr val="tx1">
                  <a:lumMod val="95000"/>
                  <a:lumOff val="5000"/>
                </a:schemeClr>
              </a:solidFill>
            </a:endParaRPr>
          </a:p>
          <a:p>
            <a:pPr algn="ctr"/>
            <a:endParaRPr lang="ru-RU" sz="1500" b="1" dirty="0" smtClean="0">
              <a:solidFill>
                <a:schemeClr val="tx1">
                  <a:lumMod val="95000"/>
                  <a:lumOff val="5000"/>
                </a:schemeClr>
              </a:solidFill>
            </a:endParaRPr>
          </a:p>
          <a:p>
            <a:pPr algn="ctr"/>
            <a:endParaRPr lang="ru-RU" sz="1500" b="1" dirty="0">
              <a:solidFill>
                <a:schemeClr val="tx1">
                  <a:lumMod val="95000"/>
                  <a:lumOff val="5000"/>
                </a:schemeClr>
              </a:solidFill>
            </a:endParaRPr>
          </a:p>
          <a:p>
            <a:pPr algn="ctr"/>
            <a:endParaRPr lang="ru-RU" sz="1500" b="1" dirty="0" smtClean="0">
              <a:solidFill>
                <a:schemeClr val="tx1">
                  <a:lumMod val="95000"/>
                  <a:lumOff val="5000"/>
                </a:schemeClr>
              </a:solidFill>
            </a:endParaRPr>
          </a:p>
          <a:p>
            <a:pPr algn="ctr"/>
            <a:endParaRPr lang="ru-RU" sz="1500" b="1" dirty="0">
              <a:solidFill>
                <a:schemeClr val="tx1">
                  <a:lumMod val="95000"/>
                  <a:lumOff val="5000"/>
                </a:schemeClr>
              </a:solidFill>
            </a:endParaRPr>
          </a:p>
          <a:p>
            <a:pPr algn="ctr"/>
            <a:r>
              <a:rPr lang="ru-RU" sz="1600" b="1" dirty="0" smtClean="0">
                <a:solidFill>
                  <a:srgbClr val="FF0000"/>
                </a:solidFill>
              </a:rPr>
              <a:t>Характерные деформации дверей.</a:t>
            </a:r>
          </a:p>
          <a:p>
            <a:pPr algn="just"/>
            <a:r>
              <a:rPr lang="ru-RU" sz="1600" u="sng" dirty="0" smtClean="0">
                <a:solidFill>
                  <a:srgbClr val="FF0000"/>
                </a:solidFill>
              </a:rPr>
              <a:t> 1. Шатается полотно при открывании, с трудом закрывается дверь. </a:t>
            </a:r>
          </a:p>
          <a:p>
            <a:pPr algn="just"/>
            <a:endParaRPr lang="ru-RU" sz="1600" dirty="0" smtClean="0">
              <a:solidFill>
                <a:srgbClr val="FF0000"/>
              </a:solidFill>
            </a:endParaRPr>
          </a:p>
          <a:p>
            <a:pPr algn="just"/>
            <a:r>
              <a:rPr lang="ru-RU" sz="1600" dirty="0" smtClean="0">
                <a:solidFill>
                  <a:srgbClr val="FF0000"/>
                </a:solidFill>
              </a:rPr>
              <a:t>Причина — размочалилась древесина в четверти коробки, поскольку шурупы были не завернуты, а забиты, поэтому они ослабли в петлях и выступают их шляпки из </a:t>
            </a:r>
            <a:r>
              <a:rPr lang="ru-RU" sz="1600" dirty="0" err="1" smtClean="0">
                <a:solidFill>
                  <a:srgbClr val="FF0000"/>
                </a:solidFill>
              </a:rPr>
              <a:t>раззенкованных</a:t>
            </a:r>
            <a:r>
              <a:rPr lang="ru-RU" sz="1600" dirty="0" smtClean="0">
                <a:solidFill>
                  <a:srgbClr val="FF0000"/>
                </a:solidFill>
              </a:rPr>
              <a:t> отверстий.</a:t>
            </a:r>
          </a:p>
          <a:p>
            <a:pPr algn="just"/>
            <a:r>
              <a:rPr lang="ru-RU" sz="1600" dirty="0" smtClean="0">
                <a:solidFill>
                  <a:srgbClr val="FF0000"/>
                </a:solidFill>
              </a:rPr>
              <a:t> Этот дефект можно исправить постановкой более длинных или более толстых шурупов, для чего рассверливают отверстия и расширяют раззенковку. В них вбивают небольшие клинья обязательно на клею.</a:t>
            </a:r>
          </a:p>
          <a:p>
            <a:pPr algn="just"/>
            <a:r>
              <a:rPr lang="ru-RU" sz="1600" dirty="0" smtClean="0">
                <a:solidFill>
                  <a:srgbClr val="FF0000"/>
                </a:solidFill>
              </a:rPr>
              <a:t> Если это не дает положительного результата, то сгнившее место вырезают и вставляют кусок из новой сухой древесины. Вставленному куску и подготовленному отверстию придают форму «ласточкина хвоста». Вставку делают на клею и дополнительно крепят шурупами, которые располагают так, чтобы они не были против отверстия в карте петли. Длина вставляемых брусков должна быть не менее двух длин петли. Лицевую сторону бруска остругивают заподлицо с четвертью коробки.</a:t>
            </a:r>
          </a:p>
          <a:p>
            <a:pPr algn="just"/>
            <a:r>
              <a:rPr lang="ru-RU" sz="1600" u="sng" dirty="0" smtClean="0">
                <a:solidFill>
                  <a:srgbClr val="FF0000"/>
                </a:solidFill>
              </a:rPr>
              <a:t>2. Ослабевает брусок обвязки двери. </a:t>
            </a:r>
          </a:p>
          <a:p>
            <a:pPr algn="just"/>
            <a:r>
              <a:rPr lang="ru-RU" sz="1600" dirty="0" smtClean="0">
                <a:solidFill>
                  <a:srgbClr val="FF0000"/>
                </a:solidFill>
              </a:rPr>
              <a:t>Причина — частая смена замков. Такой брусок заменяют новым или заделывают вставкой из новой древесины. Для этого готовят брусок из сухой древесины в два раза длиннее заделываемого места, такой же толщины, как дверной брусок. Ширина зависит от размеров участка разрушенной древесины. Иногда ширина вставки может равняться ширине бруска. Выполнив заготовку и придав ей нужную форму, приставляют к бруску двери, обводят по контурам карандашом и вырезают разрушенную древесину. Заготовку ставят на клею и дополнительно крепят шурупами. Вставку можно врезать «ласточкиным хвостом» или на шипах. После схватывания клея это место строгают.</a:t>
            </a:r>
          </a:p>
          <a:p>
            <a:pPr algn="just"/>
            <a:r>
              <a:rPr lang="ru-RU" sz="1600" dirty="0" smtClean="0">
                <a:solidFill>
                  <a:srgbClr val="FF0000"/>
                </a:solidFill>
              </a:rPr>
              <a:t> Если невозможно применять шурупы, то ставят деревянные нагели, но обязательно на клею.</a:t>
            </a:r>
            <a:endParaRPr lang="ru-RU" sz="1600" dirty="0">
              <a:solidFill>
                <a:srgbClr val="FF0000"/>
              </a:solidFill>
            </a:endParaRPr>
          </a:p>
          <a:p>
            <a:pPr algn="just"/>
            <a:endParaRPr lang="ru-RU" sz="1400" dirty="0">
              <a:solidFill>
                <a:srgbClr val="FFFF00"/>
              </a:solidFill>
            </a:endParaRPr>
          </a:p>
        </p:txBody>
      </p:sp>
    </p:spTree>
    <p:extLst>
      <p:ext uri="{BB962C8B-B14F-4D97-AF65-F5344CB8AC3E}">
        <p14:creationId xmlns:p14="http://schemas.microsoft.com/office/powerpoint/2010/main" val="40152440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117"/>
          <p:cNvPicPr>
            <a:picLocks noGrp="1" noChangeAspect="1"/>
          </p:cNvPicPr>
          <p:nvPr isPhoto="1"/>
        </p:nvPicPr>
        <p:blipFill>
          <a:blip r:embed="rId2">
            <a:lum bright="70000" contrast="-70000"/>
            <a:extLst>
              <a:ext uri="{28A0092B-C50C-407E-A947-70E740481C1C}">
                <a14:useLocalDpi xmlns:a14="http://schemas.microsoft.com/office/drawing/2010/main" val="0"/>
              </a:ext>
            </a:extLst>
          </a:blip>
          <a:stretch>
            <a:fillRect/>
          </a:stretch>
        </p:blipFill>
        <p:spPr>
          <a:xfrm>
            <a:off x="0" y="188640"/>
            <a:ext cx="8892480" cy="6669360"/>
          </a:xfrm>
          <a:prstGeom prst="rect">
            <a:avLst/>
          </a:prstGeom>
          <a:noFill/>
          <a:ln>
            <a:noFill/>
          </a:ln>
        </p:spPr>
      </p:pic>
      <p:sp>
        <p:nvSpPr>
          <p:cNvPr id="4" name="Текст 3"/>
          <p:cNvSpPr>
            <a:spLocks noGrp="1"/>
          </p:cNvSpPr>
          <p:nvPr>
            <p:ph type="body" idx="1"/>
          </p:nvPr>
        </p:nvSpPr>
        <p:spPr>
          <a:xfrm>
            <a:off x="0" y="0"/>
            <a:ext cx="9144000" cy="6857999"/>
          </a:xfrm>
        </p:spPr>
        <p:txBody>
          <a:bodyPr>
            <a:normAutofit/>
          </a:bodyPr>
          <a:lstStyle/>
          <a:p>
            <a:r>
              <a:rPr lang="ru-RU" b="1" u="sng" dirty="0" smtClean="0">
                <a:solidFill>
                  <a:srgbClr val="C00000"/>
                </a:solidFill>
              </a:rPr>
              <a:t>3. Гниют части дверного полотна, особенно нижнего бруска.</a:t>
            </a:r>
          </a:p>
          <a:p>
            <a:r>
              <a:rPr lang="ru-RU" dirty="0" smtClean="0">
                <a:solidFill>
                  <a:schemeClr val="tx1"/>
                </a:solidFill>
              </a:rPr>
              <a:t>Части дверного полотна заменяют следующим образом. Сначала дверь снимают с петель и вырубают сгнившую часть. Затем строго по размерам последней изготовляют новую заготовку и ставят сперва насухо ее на место (если требуется, исправляют неточности), а потом — на клею, не забыв поставить в нужных местах нагели и укрепить плинтус, предохраняющий нижний брусок от возможных механических повреждений (чаще всего от ударов ногами).</a:t>
            </a:r>
          </a:p>
          <a:p>
            <a:r>
              <a:rPr lang="ru-RU" dirty="0" smtClean="0">
                <a:solidFill>
                  <a:srgbClr val="C00000"/>
                </a:solidFill>
              </a:rPr>
              <a:t> </a:t>
            </a:r>
            <a:r>
              <a:rPr lang="ru-RU" b="1" u="sng" dirty="0" smtClean="0">
                <a:solidFill>
                  <a:srgbClr val="C00000"/>
                </a:solidFill>
              </a:rPr>
              <a:t>4. Рассыхаются и трескаются филенки.</a:t>
            </a:r>
          </a:p>
          <a:p>
            <a:r>
              <a:rPr lang="ru-RU" dirty="0" smtClean="0"/>
              <a:t> </a:t>
            </a:r>
            <a:r>
              <a:rPr lang="ru-RU" dirty="0" smtClean="0">
                <a:solidFill>
                  <a:schemeClr val="tx1"/>
                </a:solidFill>
              </a:rPr>
              <a:t>Филенки ремонтируют следующим образом. Сначала щель расчищают от пыли и грязи, затем изготовляют такую клинообразную вставку или планку, чтобы она расклинила филенку и не очень плотно прижалась к пазам. После этого ставят планку на клею, которую после его высыхания остругивают.</a:t>
            </a:r>
          </a:p>
          <a:p>
            <a:r>
              <a:rPr lang="ru-RU" b="1" u="sng" dirty="0" smtClean="0">
                <a:solidFill>
                  <a:srgbClr val="C00000"/>
                </a:solidFill>
              </a:rPr>
              <a:t> 5. Не закрывается плотно или пружинит и постоянно отходит дверь.</a:t>
            </a:r>
          </a:p>
          <a:p>
            <a:r>
              <a:rPr lang="ru-RU" dirty="0" smtClean="0">
                <a:solidFill>
                  <a:schemeClr val="tx1"/>
                </a:solidFill>
              </a:rPr>
              <a:t> Причина — глубоко врезаны петли. В этом случае необходимо поставить петли на одном уровне с четвертью, подложив под них кусок фанеры, пластика или твердого картона. Шурупы, плохо удерживающие петли, заменяют на более длинные. Дверь может пружинить еще и оттого, что не полностью вошли в </a:t>
            </a:r>
            <a:r>
              <a:rPr lang="ru-RU" dirty="0" err="1" smtClean="0">
                <a:solidFill>
                  <a:schemeClr val="tx1"/>
                </a:solidFill>
              </a:rPr>
              <a:t>раззенкованное</a:t>
            </a:r>
            <a:r>
              <a:rPr lang="ru-RU" dirty="0" smtClean="0">
                <a:solidFill>
                  <a:schemeClr val="tx1"/>
                </a:solidFill>
              </a:rPr>
              <a:t> отверстие шляпки шурупов, или она упирается в четверть коробки. Тогда снимают древесину на 1 мм с коробки или двери.</a:t>
            </a:r>
          </a:p>
          <a:p>
            <a:endParaRPr lang="ru-RU" dirty="0">
              <a:solidFill>
                <a:schemeClr val="tx1"/>
              </a:solidFill>
            </a:endParaRPr>
          </a:p>
        </p:txBody>
      </p:sp>
    </p:spTree>
    <p:extLst>
      <p:ext uri="{BB962C8B-B14F-4D97-AF65-F5344CB8AC3E}">
        <p14:creationId xmlns:p14="http://schemas.microsoft.com/office/powerpoint/2010/main" val="361292166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118"/>
          <p:cNvPicPr>
            <a:picLocks noGrp="1" noChangeAspect="1"/>
          </p:cNvPicPr>
          <p:nvPr isPhoto="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7504" y="0"/>
            <a:ext cx="8856983" cy="6858000"/>
          </a:xfrm>
          <a:prstGeom prst="rect">
            <a:avLst/>
          </a:prstGeom>
          <a:noFill/>
          <a:ln>
            <a:noFill/>
          </a:ln>
        </p:spPr>
      </p:pic>
      <p:sp>
        <p:nvSpPr>
          <p:cNvPr id="4" name="Текст 3"/>
          <p:cNvSpPr>
            <a:spLocks noGrp="1"/>
          </p:cNvSpPr>
          <p:nvPr>
            <p:ph type="body" idx="1"/>
          </p:nvPr>
        </p:nvSpPr>
        <p:spPr>
          <a:xfrm>
            <a:off x="0" y="476672"/>
            <a:ext cx="8964488" cy="6381328"/>
          </a:xfrm>
        </p:spPr>
        <p:txBody>
          <a:bodyPr>
            <a:normAutofit/>
          </a:bodyPr>
          <a:lstStyle/>
          <a:p>
            <a:r>
              <a:rPr lang="ru-RU" b="1" u="sng" dirty="0" smtClean="0">
                <a:solidFill>
                  <a:srgbClr val="C00000"/>
                </a:solidFill>
              </a:rPr>
              <a:t>6. Оседает дверь.</a:t>
            </a:r>
          </a:p>
          <a:p>
            <a:pPr algn="just"/>
            <a:r>
              <a:rPr lang="ru-RU" dirty="0" smtClean="0">
                <a:solidFill>
                  <a:srgbClr val="C00000"/>
                </a:solidFill>
              </a:rPr>
              <a:t>Оседает дверь, и при открывании или закрывании она трется о покрытие пола или четверть. При этом рекомендуется снять ее, на стержни надеть металлические шайбы (лучше из цветного металла) или намотать проволоку, после чего дверь снова надеть на место.</a:t>
            </a:r>
          </a:p>
          <a:p>
            <a:r>
              <a:rPr lang="ru-RU" dirty="0" smtClean="0">
                <a:solidFill>
                  <a:srgbClr val="C00000"/>
                </a:solidFill>
              </a:rPr>
              <a:t> </a:t>
            </a:r>
            <a:r>
              <a:rPr lang="ru-RU" b="1" u="sng" dirty="0" smtClean="0">
                <a:solidFill>
                  <a:srgbClr val="C00000"/>
                </a:solidFill>
              </a:rPr>
              <a:t>7. Образуется </a:t>
            </a:r>
            <a:r>
              <a:rPr lang="ru-RU" b="1" u="sng" dirty="0" err="1" smtClean="0">
                <a:solidFill>
                  <a:srgbClr val="C00000"/>
                </a:solidFill>
              </a:rPr>
              <a:t>отщеп</a:t>
            </a:r>
            <a:r>
              <a:rPr lang="ru-RU" b="1" u="sng" dirty="0" smtClean="0">
                <a:solidFill>
                  <a:srgbClr val="C00000"/>
                </a:solidFill>
              </a:rPr>
              <a:t> на бруске обвязки со стороны шпингалета. </a:t>
            </a:r>
          </a:p>
          <a:p>
            <a:pPr algn="just"/>
            <a:r>
              <a:rPr lang="ru-RU" dirty="0" smtClean="0">
                <a:solidFill>
                  <a:srgbClr val="C00000"/>
                </a:solidFill>
              </a:rPr>
              <a:t>В этом случае место </a:t>
            </a:r>
            <a:r>
              <a:rPr lang="ru-RU" dirty="0" err="1" smtClean="0">
                <a:solidFill>
                  <a:srgbClr val="C00000"/>
                </a:solidFill>
              </a:rPr>
              <a:t>отщепа</a:t>
            </a:r>
            <a:r>
              <a:rPr lang="ru-RU" dirty="0" smtClean="0">
                <a:solidFill>
                  <a:srgbClr val="C00000"/>
                </a:solidFill>
              </a:rPr>
              <a:t> и кусок отщепленной древесины очищают от пыли и грязи и приклеивают последний. При возможности его прибивают гвоздями. Если отщепленный кусок потерялся, то место </a:t>
            </a:r>
            <a:r>
              <a:rPr lang="ru-RU" dirty="0" err="1" smtClean="0">
                <a:solidFill>
                  <a:srgbClr val="C00000"/>
                </a:solidFill>
              </a:rPr>
              <a:t>отщепа</a:t>
            </a:r>
            <a:r>
              <a:rPr lang="ru-RU" dirty="0" smtClean="0">
                <a:solidFill>
                  <a:srgbClr val="C00000"/>
                </a:solidFill>
              </a:rPr>
              <a:t> выравнивают стамеской и изготовляют вставку. Сначала ее примеряют насухо, исправляют, затем приклеивают и дополнительно прибивают гвоздями.</a:t>
            </a:r>
          </a:p>
          <a:p>
            <a:r>
              <a:rPr lang="ru-RU" dirty="0" smtClean="0">
                <a:solidFill>
                  <a:srgbClr val="C00000"/>
                </a:solidFill>
              </a:rPr>
              <a:t> </a:t>
            </a:r>
            <a:r>
              <a:rPr lang="ru-RU" b="1" u="sng" dirty="0" smtClean="0">
                <a:solidFill>
                  <a:srgbClr val="C00000"/>
                </a:solidFill>
              </a:rPr>
              <a:t>8. Разрушается дверь.</a:t>
            </a:r>
          </a:p>
          <a:p>
            <a:pPr algn="just"/>
            <a:r>
              <a:rPr lang="ru-RU" dirty="0" smtClean="0">
                <a:solidFill>
                  <a:srgbClr val="C00000"/>
                </a:solidFill>
              </a:rPr>
              <a:t> При этом необходимо восстановить ее заново; если это невозможно, то приобрести, или сделать новую.</a:t>
            </a:r>
          </a:p>
          <a:p>
            <a:pPr algn="just"/>
            <a:r>
              <a:rPr lang="ru-RU" dirty="0" smtClean="0">
                <a:solidFill>
                  <a:srgbClr val="C00000"/>
                </a:solidFill>
              </a:rPr>
              <a:t> Если разрушенные части брусков срезают до прочной части, то их ремонтируют так, чтобы они крепились прямым шипом. Для этого их ставят на клею и нагелях с последующим </a:t>
            </a:r>
            <a:r>
              <a:rPr lang="ru-RU" dirty="0" err="1" smtClean="0">
                <a:solidFill>
                  <a:srgbClr val="C00000"/>
                </a:solidFill>
              </a:rPr>
              <a:t>пристругиванием</a:t>
            </a:r>
            <a:r>
              <a:rPr lang="ru-RU" dirty="0" smtClean="0">
                <a:solidFill>
                  <a:srgbClr val="C00000"/>
                </a:solidFill>
              </a:rPr>
              <a:t>.</a:t>
            </a:r>
          </a:p>
          <a:p>
            <a:endParaRPr lang="ru-RU" dirty="0">
              <a:solidFill>
                <a:srgbClr val="C00000"/>
              </a:solidFill>
            </a:endParaRPr>
          </a:p>
          <a:p>
            <a:endParaRPr lang="ru-RU" dirty="0">
              <a:solidFill>
                <a:srgbClr val="C00000"/>
              </a:solidFill>
            </a:endParaRPr>
          </a:p>
        </p:txBody>
      </p:sp>
    </p:spTree>
    <p:extLst>
      <p:ext uri="{BB962C8B-B14F-4D97-AF65-F5344CB8AC3E}">
        <p14:creationId xmlns:p14="http://schemas.microsoft.com/office/powerpoint/2010/main" val="222271869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1" name="Picture 3"/>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Текст 4"/>
          <p:cNvSpPr>
            <a:spLocks noGrp="1"/>
          </p:cNvSpPr>
          <p:nvPr>
            <p:ph type="body" idx="1"/>
          </p:nvPr>
        </p:nvSpPr>
        <p:spPr>
          <a:xfrm>
            <a:off x="0" y="44625"/>
            <a:ext cx="8964488" cy="6984776"/>
          </a:xfrm>
        </p:spPr>
        <p:txBody>
          <a:bodyPr>
            <a:normAutofit fontScale="92500" lnSpcReduction="10000"/>
          </a:bodyPr>
          <a:lstStyle/>
          <a:p>
            <a:r>
              <a:rPr lang="ru-RU" b="1" u="sng" dirty="0" smtClean="0">
                <a:solidFill>
                  <a:srgbClr val="C00000"/>
                </a:solidFill>
              </a:rPr>
              <a:t>9.. При отклонении двери. </a:t>
            </a:r>
          </a:p>
          <a:p>
            <a:pPr algn="just"/>
            <a:r>
              <a:rPr lang="ru-RU" dirty="0" smtClean="0">
                <a:solidFill>
                  <a:srgbClr val="C00000"/>
                </a:solidFill>
              </a:rPr>
              <a:t>При отклонении дверного полотна от вертикальной оси необходимо изогнуть петлю или надеть круглую стальную прокладку на нижнюю цапфу петли. Для этого дверное полотно снимают с петель, слабыми ударами молотка изгибают петлю, придав ей нужную форму. Сверху и снизу планки рекомендуется прибить короткие оструганные доски. Если трудно надеть круглую стальную прокладку на цапфу петли из-за отклонения полотна от вертикальной оси в верхней его части, необходимо осторожно остругать полотно или четверть коробки рубанком. В тех </a:t>
            </a:r>
            <a:r>
              <a:rPr lang="ru-RU" dirty="0" err="1" smtClean="0">
                <a:solidFill>
                  <a:srgbClr val="C00000"/>
                </a:solidFill>
              </a:rPr>
              <a:t>мecтaх</a:t>
            </a:r>
            <a:r>
              <a:rPr lang="ru-RU" dirty="0" smtClean="0">
                <a:solidFill>
                  <a:srgbClr val="C00000"/>
                </a:solidFill>
              </a:rPr>
              <a:t>, где трудно достать рубанком, пользуются острой стамеской.</a:t>
            </a:r>
          </a:p>
          <a:p>
            <a:pPr algn="just"/>
            <a:r>
              <a:rPr lang="ru-RU" dirty="0" smtClean="0">
                <a:solidFill>
                  <a:srgbClr val="C00000"/>
                </a:solidFill>
              </a:rPr>
              <a:t> При стальном отклонении дверного полотна от вертикальной оси, необходимо подрезать его снизу. Иногда двери не закрываются потому, что расшатались петли. Этот дефект можно устранить, надев на цапфу петель круглые стальные прокладки (ее можно сделать из латунной проволоки).</a:t>
            </a:r>
          </a:p>
          <a:p>
            <a:r>
              <a:rPr lang="ru-RU" b="1" u="sng" dirty="0" smtClean="0">
                <a:solidFill>
                  <a:srgbClr val="C00000"/>
                </a:solidFill>
              </a:rPr>
              <a:t>10. Уплотнение дверей. </a:t>
            </a:r>
          </a:p>
          <a:p>
            <a:pPr algn="just"/>
            <a:r>
              <a:rPr lang="ru-RU" dirty="0" smtClean="0">
                <a:solidFill>
                  <a:srgbClr val="C00000"/>
                </a:solidFill>
              </a:rPr>
              <a:t>Для уплотнения дверей применяются металлические, резиновые или полихлорвиниловые полосы, которые прибивают мелкими гвоздями.</a:t>
            </a:r>
          </a:p>
          <a:p>
            <a:pPr algn="just"/>
            <a:r>
              <a:rPr lang="ru-RU" dirty="0" smtClean="0">
                <a:solidFill>
                  <a:srgbClr val="C00000"/>
                </a:solidFill>
              </a:rPr>
              <a:t>Для уплотнения наиболее пригодна металлическая полоса, прибиваемая к пазу дверных полотен (а также оконных створок) таким образом, чтобы сторона с отверстиями (углублениями) для гвоздей находилась с краю паза. Дверное полотно (оконную створку) снимают с петель, отмеряют длину полосы (2 отрезка для вертикальной и 2 отрезка для горизонтальной четверти). Прибивают полосу с одного конца одним или двумя гвоздями, выпрямляют ее, вытянув в направлении к другому концу полотна, и прибивают двумя мелкими гвоздями. Затем в древесину забивают остальные гвозди таким образом, чтобы она не расщепилась.</a:t>
            </a:r>
          </a:p>
          <a:p>
            <a:endParaRPr lang="ru-RU" dirty="0">
              <a:solidFill>
                <a:srgbClr val="C00000"/>
              </a:solidFill>
            </a:endParaRPr>
          </a:p>
        </p:txBody>
      </p:sp>
    </p:spTree>
    <p:extLst>
      <p:ext uri="{BB962C8B-B14F-4D97-AF65-F5344CB8AC3E}">
        <p14:creationId xmlns:p14="http://schemas.microsoft.com/office/powerpoint/2010/main" val="349857508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Заголовок 3"/>
          <p:cNvSpPr>
            <a:spLocks noGrp="1"/>
          </p:cNvSpPr>
          <p:nvPr>
            <p:ph type="title"/>
          </p:nvPr>
        </p:nvSpPr>
        <p:spPr>
          <a:xfrm>
            <a:off x="1792288" y="4293096"/>
            <a:ext cx="5486400" cy="648072"/>
          </a:xfrm>
        </p:spPr>
        <p:txBody>
          <a:bodyPr/>
          <a:lstStyle/>
          <a:p>
            <a:r>
              <a:rPr lang="ru-RU" dirty="0" smtClean="0">
                <a:solidFill>
                  <a:srgbClr val="C00000"/>
                </a:solidFill>
              </a:rPr>
              <a:t>Уплотнение дверей металлической лентой</a:t>
            </a:r>
            <a:endParaRPr lang="ru-RU" dirty="0">
              <a:solidFill>
                <a:srgbClr val="C00000"/>
              </a:solidFill>
            </a:endParaRPr>
          </a:p>
        </p:txBody>
      </p:sp>
      <p:sp>
        <p:nvSpPr>
          <p:cNvPr id="5" name="Рисунок 4"/>
          <p:cNvSpPr>
            <a:spLocks noGrp="1"/>
          </p:cNvSpPr>
          <p:nvPr>
            <p:ph type="pic" idx="1"/>
          </p:nvPr>
        </p:nvSpPr>
        <p:spPr>
          <a:xfrm>
            <a:off x="1792288" y="612775"/>
            <a:ext cx="5486400" cy="3608313"/>
          </a:xfrm>
        </p:spPr>
      </p:sp>
      <p:sp>
        <p:nvSpPr>
          <p:cNvPr id="6" name="Текст 5"/>
          <p:cNvSpPr>
            <a:spLocks noGrp="1"/>
          </p:cNvSpPr>
          <p:nvPr>
            <p:ph type="body" sz="half" idx="2"/>
          </p:nvPr>
        </p:nvSpPr>
        <p:spPr>
          <a:xfrm>
            <a:off x="0" y="4941168"/>
            <a:ext cx="8964488" cy="1231032"/>
          </a:xfrm>
        </p:spPr>
        <p:txBody>
          <a:bodyPr>
            <a:normAutofit/>
          </a:bodyPr>
          <a:lstStyle/>
          <a:p>
            <a:r>
              <a:rPr lang="ru-RU" sz="1800" dirty="0" smtClean="0">
                <a:solidFill>
                  <a:srgbClr val="FFFF00"/>
                </a:solidFill>
              </a:rPr>
              <a:t>При этом способе уплотнения важно сохранить промежуток в 2—3 мм между оконной створкой (дверным полотном) и рамой, для чего рубанком обрабатывают паз створки или рамы.</a:t>
            </a:r>
            <a:endParaRPr lang="ru-RU" sz="1800" dirty="0">
              <a:solidFill>
                <a:srgbClr val="FFFF00"/>
              </a:solidFill>
            </a:endParaRPr>
          </a:p>
        </p:txBody>
      </p:sp>
      <p:pic>
        <p:nvPicPr>
          <p:cNvPr id="133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99792" y="908720"/>
            <a:ext cx="3384376" cy="32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9322679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119"/>
          <p:cNvPicPr>
            <a:picLocks noGrp="1" noChangeAspect="1"/>
          </p:cNvPicPr>
          <p:nvPr isPhoto="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3648" y="1341"/>
            <a:ext cx="9144000" cy="6858000"/>
          </a:xfrm>
          <a:prstGeom prst="rect">
            <a:avLst/>
          </a:prstGeom>
          <a:noFill/>
          <a:ln>
            <a:noFill/>
          </a:ln>
        </p:spPr>
      </p:pic>
      <p:sp>
        <p:nvSpPr>
          <p:cNvPr id="3" name="Заголовок 2"/>
          <p:cNvSpPr>
            <a:spLocks noGrp="1"/>
          </p:cNvSpPr>
          <p:nvPr>
            <p:ph type="title"/>
          </p:nvPr>
        </p:nvSpPr>
        <p:spPr>
          <a:xfrm>
            <a:off x="457200" y="1341"/>
            <a:ext cx="8229600" cy="475331"/>
          </a:xfrm>
        </p:spPr>
        <p:txBody>
          <a:bodyPr>
            <a:normAutofit/>
          </a:bodyPr>
          <a:lstStyle/>
          <a:p>
            <a:r>
              <a:rPr lang="ru-RU" sz="2400" dirty="0" smtClean="0"/>
              <a:t>Устранение протечек через оконные заполнения</a:t>
            </a:r>
            <a:endParaRPr lang="ru-RU" sz="2400" dirty="0"/>
          </a:p>
        </p:txBody>
      </p:sp>
      <p:sp>
        <p:nvSpPr>
          <p:cNvPr id="4" name="Объект 3"/>
          <p:cNvSpPr>
            <a:spLocks noGrp="1"/>
          </p:cNvSpPr>
          <p:nvPr>
            <p:ph idx="1"/>
          </p:nvPr>
        </p:nvSpPr>
        <p:spPr>
          <a:xfrm>
            <a:off x="0" y="476672"/>
            <a:ext cx="9144000" cy="6381328"/>
          </a:xfrm>
        </p:spPr>
        <p:txBody>
          <a:bodyPr>
            <a:normAutofit fontScale="55000" lnSpcReduction="20000"/>
          </a:bodyPr>
          <a:lstStyle/>
          <a:p>
            <a:pPr marL="0" indent="0" algn="just">
              <a:buNone/>
            </a:pPr>
            <a:endParaRPr lang="ru-RU" b="1" dirty="0" smtClean="0">
              <a:latin typeface="Times New Roman" pitchFamily="18" charset="0"/>
            </a:endParaRPr>
          </a:p>
          <a:p>
            <a:pPr marL="0" indent="0" algn="just">
              <a:buNone/>
            </a:pPr>
            <a:r>
              <a:rPr lang="ru-RU" b="1" dirty="0" smtClean="0">
                <a:latin typeface="Times New Roman" pitchFamily="18" charset="0"/>
              </a:rPr>
              <a:t>Наиболее крупным недостатком окон является проникновение через них влаги во внутренние помещения зданий, что вызывает не только </a:t>
            </a:r>
            <a:r>
              <a:rPr lang="ru-RU" b="1" dirty="0" err="1" smtClean="0">
                <a:latin typeface="Times New Roman" pitchFamily="18" charset="0"/>
              </a:rPr>
              <a:t>отсыревание</a:t>
            </a:r>
            <a:r>
              <a:rPr lang="ru-RU" b="1" dirty="0" smtClean="0">
                <a:latin typeface="Times New Roman" pitchFamily="18" charset="0"/>
              </a:rPr>
              <a:t> стен, нарушение комфортности и внутреннего вида помещений, но и ухудшает теплоизоляционные свойства ограждений.</a:t>
            </a:r>
          </a:p>
          <a:p>
            <a:pPr marL="0" indent="0" algn="just">
              <a:buNone/>
            </a:pPr>
            <a:r>
              <a:rPr lang="ru-RU" b="1" dirty="0" smtClean="0">
                <a:latin typeface="Times New Roman" pitchFamily="18" charset="0"/>
              </a:rPr>
              <a:t>При ремонтах оконных заполнений выполняют следующие операции: </a:t>
            </a:r>
            <a:r>
              <a:rPr lang="ru-RU" b="1" i="1" dirty="0" smtClean="0">
                <a:solidFill>
                  <a:schemeClr val="hlink"/>
                </a:solidFill>
                <a:latin typeface="Times New Roman" pitchFamily="18" charset="0"/>
              </a:rPr>
              <a:t>при отсутствии или недостаточной ширине отливного бруска прикрепляют новый брусок шурупами к нижним обвязкам переплета; при наличии отливного бруска, но недостаточном его креплении брусок крепят шпильками или шурупами на суриковой замазке; очищают от загрязнений и углубляют капельники отливного бруска; снимают шпильки, обмазывают замазкой фальцы и снова устанавливают </a:t>
            </a:r>
            <a:r>
              <a:rPr lang="ru-RU" b="1" i="1" dirty="0" err="1" smtClean="0">
                <a:solidFill>
                  <a:schemeClr val="hlink"/>
                </a:solidFill>
                <a:latin typeface="Times New Roman" pitchFamily="18" charset="0"/>
              </a:rPr>
              <a:t>штапики</a:t>
            </a:r>
            <a:r>
              <a:rPr lang="ru-RU" b="1" i="1" dirty="0" smtClean="0">
                <a:solidFill>
                  <a:schemeClr val="hlink"/>
                </a:solidFill>
                <a:latin typeface="Times New Roman" pitchFamily="18" charset="0"/>
              </a:rPr>
              <a:t> с плотным их креплением шпильками (гвоздями); окрашивают створки и устанавливают уплотняющие прокладки.</a:t>
            </a:r>
          </a:p>
          <a:p>
            <a:pPr marL="0" indent="0" algn="just">
              <a:buNone/>
            </a:pPr>
            <a:r>
              <a:rPr lang="ru-RU" b="1" dirty="0" smtClean="0">
                <a:latin typeface="Times New Roman" pitchFamily="18" charset="0"/>
              </a:rPr>
              <a:t>При ремонте нижней части существующего оконного заполнения: </a:t>
            </a:r>
            <a:r>
              <a:rPr lang="ru-RU" b="1" i="1" dirty="0" smtClean="0">
                <a:solidFill>
                  <a:schemeClr val="hlink"/>
                </a:solidFill>
                <a:latin typeface="Times New Roman" pitchFamily="18" charset="0"/>
              </a:rPr>
              <a:t>снимают створки оконных переплетов; удаляют существующий металлический слив; срезают нижнюю обвязку оконной коробки и трапецеидальный выступ </a:t>
            </a:r>
            <a:r>
              <a:rPr lang="ru-RU" b="1" i="1" dirty="0" smtClean="0">
                <a:latin typeface="Times New Roman" pitchFamily="18" charset="0"/>
              </a:rPr>
              <a:t>(рис.3);</a:t>
            </a:r>
            <a:r>
              <a:rPr lang="ru-RU" b="1" i="1" dirty="0" smtClean="0">
                <a:solidFill>
                  <a:schemeClr val="hlink"/>
                </a:solidFill>
                <a:latin typeface="Times New Roman" pitchFamily="18" charset="0"/>
              </a:rPr>
              <a:t> устанавливают новое металлическое покрытие (слив) из оцинкованной кровельной стали и прикрепляют его к коробке.</a:t>
            </a:r>
            <a:r>
              <a:rPr lang="ru-RU" b="1" dirty="0" smtClean="0">
                <a:latin typeface="Times New Roman" pitchFamily="18" charset="0"/>
              </a:rPr>
              <a:t> </a:t>
            </a:r>
          </a:p>
          <a:p>
            <a:pPr marL="0" indent="0" algn="just">
              <a:buNone/>
            </a:pPr>
            <a:r>
              <a:rPr lang="ru-RU" b="1" dirty="0" smtClean="0">
                <a:latin typeface="Times New Roman" pitchFamily="18" charset="0"/>
              </a:rPr>
              <a:t>Примыкание покрытий выполняют с отгибом, в месте сопряжения скрытая с импостом устраивают вырез. Металлическое покрытие должно иметь уклон не менее 0,2 и крепиться к стене с помощью дюбелей; свес его от стены должен быть не менее 50 мм; укрепляют шурупами отливной деревянный брусок сечением 23</a:t>
            </a:r>
            <a:r>
              <a:rPr lang="ru-RU" sz="2400" b="1" dirty="0" smtClean="0">
                <a:latin typeface="Times New Roman" pitchFamily="18" charset="0"/>
              </a:rPr>
              <a:t>Х</a:t>
            </a:r>
            <a:r>
              <a:rPr lang="ru-RU" b="1" dirty="0" smtClean="0">
                <a:latin typeface="Times New Roman" pitchFamily="18" charset="0"/>
              </a:rPr>
              <a:t>30 мм со скосом и прорезями для отвода воды; герметизируют щель между коробкой и откосами стеновой панели; окрашивают деревянные детали оконного заполнения; после высыхания краски на оконные створки устанавливают уплотняющие прокладки из </a:t>
            </a:r>
            <a:r>
              <a:rPr lang="ru-RU" b="1" dirty="0" err="1" smtClean="0">
                <a:latin typeface="Times New Roman" pitchFamily="18" charset="0"/>
              </a:rPr>
              <a:t>пенополиуретана</a:t>
            </a:r>
            <a:r>
              <a:rPr lang="ru-RU" b="1" dirty="0" smtClean="0">
                <a:latin typeface="Times New Roman" pitchFamily="18" charset="0"/>
              </a:rPr>
              <a:t> или шнура.</a:t>
            </a:r>
          </a:p>
          <a:p>
            <a:pPr marL="0" indent="0">
              <a:buNone/>
            </a:pPr>
            <a:endParaRPr lang="ru-RU" dirty="0"/>
          </a:p>
        </p:txBody>
      </p:sp>
    </p:spTree>
    <p:extLst>
      <p:ext uri="{BB962C8B-B14F-4D97-AF65-F5344CB8AC3E}">
        <p14:creationId xmlns:p14="http://schemas.microsoft.com/office/powerpoint/2010/main" val="295520135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120"/>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9144000" cy="6858000"/>
          </a:xfrm>
          <a:prstGeom prst="rect">
            <a:avLst/>
          </a:prstGeom>
          <a:noFill/>
          <a:ln>
            <a:noFill/>
          </a:ln>
        </p:spPr>
      </p:pic>
      <p:sp>
        <p:nvSpPr>
          <p:cNvPr id="3" name="Заголовок 2"/>
          <p:cNvSpPr>
            <a:spLocks noGrp="1"/>
          </p:cNvSpPr>
          <p:nvPr>
            <p:ph type="title"/>
          </p:nvPr>
        </p:nvSpPr>
        <p:spPr/>
        <p:txBody>
          <a:bodyPr>
            <a:normAutofit/>
          </a:bodyPr>
          <a:lstStyle/>
          <a:p>
            <a:r>
              <a:rPr lang="ru-RU" sz="2800" b="1" dirty="0" smtClean="0">
                <a:solidFill>
                  <a:srgbClr val="C00000"/>
                </a:solidFill>
              </a:rPr>
              <a:t>Пример устранения протечек через оконные заполнения (нижняя часть оконного заполнения):</a:t>
            </a:r>
            <a:endParaRPr lang="ru-RU" sz="2800" dirty="0">
              <a:solidFill>
                <a:srgbClr val="C00000"/>
              </a:solidFill>
            </a:endParaRPr>
          </a:p>
        </p:txBody>
      </p:sp>
      <p:sp>
        <p:nvSpPr>
          <p:cNvPr id="4" name="Текст 3"/>
          <p:cNvSpPr>
            <a:spLocks noGrp="1"/>
          </p:cNvSpPr>
          <p:nvPr>
            <p:ph type="body" idx="1"/>
          </p:nvPr>
        </p:nvSpPr>
        <p:spPr/>
        <p:txBody>
          <a:bodyPr/>
          <a:lstStyle/>
          <a:p>
            <a:r>
              <a:rPr lang="ru-RU" dirty="0" smtClean="0"/>
              <a:t>ДО РЕМОНТА</a:t>
            </a:r>
            <a:endParaRPr lang="ru-RU" dirty="0"/>
          </a:p>
        </p:txBody>
      </p:sp>
      <p:sp>
        <p:nvSpPr>
          <p:cNvPr id="6" name="Текст 5"/>
          <p:cNvSpPr>
            <a:spLocks noGrp="1"/>
          </p:cNvSpPr>
          <p:nvPr>
            <p:ph type="body" sz="quarter" idx="3"/>
          </p:nvPr>
        </p:nvSpPr>
        <p:spPr/>
        <p:txBody>
          <a:bodyPr/>
          <a:lstStyle/>
          <a:p>
            <a:r>
              <a:rPr lang="ru-RU" dirty="0" smtClean="0"/>
              <a:t>ПОСЛЕ РЕМОНТА</a:t>
            </a:r>
            <a:endParaRPr lang="ru-RU" dirty="0"/>
          </a:p>
        </p:txBody>
      </p:sp>
      <p:sp>
        <p:nvSpPr>
          <p:cNvPr id="7" name="Объект 6"/>
          <p:cNvSpPr>
            <a:spLocks noGrp="1"/>
          </p:cNvSpPr>
          <p:nvPr>
            <p:ph sz="quarter" idx="4"/>
          </p:nvPr>
        </p:nvSpPr>
        <p:spPr>
          <a:xfrm>
            <a:off x="4645025" y="2174874"/>
            <a:ext cx="4041775" cy="4422477"/>
          </a:xfrm>
        </p:spPr>
        <p:txBody>
          <a:bodyPr>
            <a:normAutofit fontScale="55000" lnSpcReduction="20000"/>
          </a:bodyPr>
          <a:lstStyle/>
          <a:p>
            <a:endParaRPr lang="ru-RU" dirty="0" smtClean="0"/>
          </a:p>
          <a:p>
            <a:endParaRPr lang="ru-RU" dirty="0"/>
          </a:p>
          <a:p>
            <a:endParaRPr lang="ru-RU" dirty="0" smtClean="0"/>
          </a:p>
          <a:p>
            <a:endParaRPr lang="ru-RU" dirty="0"/>
          </a:p>
          <a:p>
            <a:endParaRPr lang="ru-RU" dirty="0" smtClean="0"/>
          </a:p>
          <a:p>
            <a:endParaRPr lang="ru-RU" dirty="0" smtClean="0"/>
          </a:p>
          <a:p>
            <a:endParaRPr lang="ru-RU" dirty="0" smtClean="0"/>
          </a:p>
          <a:p>
            <a:endParaRPr lang="ru-RU" dirty="0"/>
          </a:p>
          <a:p>
            <a:endParaRPr lang="ru-RU" dirty="0" smtClean="0"/>
          </a:p>
          <a:p>
            <a:endParaRPr lang="ru-RU" dirty="0"/>
          </a:p>
          <a:p>
            <a:endParaRPr lang="ru-RU" dirty="0"/>
          </a:p>
          <a:p>
            <a:endParaRPr lang="ru-RU" dirty="0"/>
          </a:p>
          <a:p>
            <a:endParaRPr lang="ru-RU" b="1" i="1" dirty="0" smtClean="0">
              <a:solidFill>
                <a:schemeClr val="hlink"/>
              </a:solidFill>
            </a:endParaRPr>
          </a:p>
          <a:p>
            <a:endParaRPr lang="ru-RU" b="1" i="1" dirty="0">
              <a:solidFill>
                <a:schemeClr val="hlink"/>
              </a:solidFill>
            </a:endParaRPr>
          </a:p>
          <a:p>
            <a:r>
              <a:rPr lang="ru-RU" b="1" i="1" dirty="0" smtClean="0">
                <a:solidFill>
                  <a:schemeClr val="hlink"/>
                </a:solidFill>
              </a:rPr>
              <a:t>1</a:t>
            </a:r>
            <a:r>
              <a:rPr lang="ru-RU" b="1" dirty="0" smtClean="0">
                <a:solidFill>
                  <a:schemeClr val="hlink"/>
                </a:solidFill>
              </a:rPr>
              <a:t>— намечаемая линия среза при ремонте;</a:t>
            </a:r>
            <a:endParaRPr lang="ru-RU" b="1" i="1" dirty="0" smtClean="0">
              <a:solidFill>
                <a:schemeClr val="hlink"/>
              </a:solidFill>
            </a:endParaRPr>
          </a:p>
          <a:p>
            <a:pPr algn="just"/>
            <a:r>
              <a:rPr lang="ru-RU" b="1" i="1" dirty="0" smtClean="0">
                <a:solidFill>
                  <a:schemeClr val="hlink"/>
                </a:solidFill>
              </a:rPr>
              <a:t>2 —</a:t>
            </a:r>
            <a:r>
              <a:rPr lang="ru-RU" b="1" dirty="0" smtClean="0">
                <a:solidFill>
                  <a:schemeClr val="hlink"/>
                </a:solidFill>
              </a:rPr>
              <a:t> щель между коробкой и стеновой панелью; </a:t>
            </a:r>
          </a:p>
          <a:p>
            <a:pPr algn="just"/>
            <a:r>
              <a:rPr lang="ru-RU" b="1" dirty="0" smtClean="0">
                <a:solidFill>
                  <a:schemeClr val="hlink"/>
                </a:solidFill>
              </a:rPr>
              <a:t>3 — стекло; </a:t>
            </a:r>
          </a:p>
          <a:p>
            <a:pPr algn="just"/>
            <a:r>
              <a:rPr lang="ru-RU" b="1" i="1" dirty="0" smtClean="0">
                <a:solidFill>
                  <a:schemeClr val="hlink"/>
                </a:solidFill>
              </a:rPr>
              <a:t>4 —</a:t>
            </a:r>
            <a:r>
              <a:rPr lang="ru-RU" b="1" dirty="0" smtClean="0">
                <a:solidFill>
                  <a:schemeClr val="hlink"/>
                </a:solidFill>
              </a:rPr>
              <a:t> нижний брусок оконной коробки; </a:t>
            </a:r>
          </a:p>
          <a:p>
            <a:pPr algn="just"/>
            <a:r>
              <a:rPr lang="ru-RU" b="1" i="1" dirty="0" smtClean="0">
                <a:solidFill>
                  <a:schemeClr val="hlink"/>
                </a:solidFill>
              </a:rPr>
              <a:t>5 —</a:t>
            </a:r>
            <a:r>
              <a:rPr lang="ru-RU" b="1" dirty="0" smtClean="0">
                <a:solidFill>
                  <a:schemeClr val="hlink"/>
                </a:solidFill>
              </a:rPr>
              <a:t> мастика УМС-50; </a:t>
            </a:r>
          </a:p>
          <a:p>
            <a:pPr algn="just"/>
            <a:r>
              <a:rPr lang="ru-RU" b="1" i="1" dirty="0" smtClean="0">
                <a:solidFill>
                  <a:schemeClr val="hlink"/>
                </a:solidFill>
              </a:rPr>
              <a:t>6 —</a:t>
            </a:r>
            <a:r>
              <a:rPr lang="ru-RU" b="1" dirty="0" smtClean="0">
                <a:solidFill>
                  <a:schemeClr val="hlink"/>
                </a:solidFill>
              </a:rPr>
              <a:t> новое открытие; </a:t>
            </a:r>
          </a:p>
          <a:p>
            <a:pPr algn="just"/>
            <a:r>
              <a:rPr lang="ru-RU" b="1" dirty="0" smtClean="0">
                <a:solidFill>
                  <a:schemeClr val="hlink"/>
                </a:solidFill>
              </a:rPr>
              <a:t>7 — притворный деревянный брусок со скосом и прорезями для отвода воды</a:t>
            </a:r>
          </a:p>
          <a:p>
            <a:endParaRPr lang="ru-RU" dirty="0"/>
          </a:p>
        </p:txBody>
      </p:sp>
      <p:pic>
        <p:nvPicPr>
          <p:cNvPr id="14338" name="Picture 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395536" y="2276872"/>
            <a:ext cx="4040188" cy="259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5" descr="Без имени-2копирование"/>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2348880"/>
            <a:ext cx="4121150" cy="2520279"/>
          </a:xfrm>
          <a:prstGeom prst="rect">
            <a:avLst/>
          </a:prstGeom>
          <a:noFill/>
          <a:ln w="38100" cmpd="dbl">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618423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121"/>
          <p:cNvPicPr>
            <a:picLocks noGrp="1" noChangeAspect="1"/>
          </p:cNvPicPr>
          <p:nvPr isPhoto="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0" y="0"/>
            <a:ext cx="9144000" cy="6858000"/>
          </a:xfrm>
          <a:prstGeom prst="rect">
            <a:avLst/>
          </a:prstGeom>
          <a:noFill/>
          <a:ln>
            <a:noFill/>
          </a:ln>
        </p:spPr>
      </p:pic>
      <p:sp>
        <p:nvSpPr>
          <p:cNvPr id="4" name="Текст 3"/>
          <p:cNvSpPr>
            <a:spLocks noGrp="1"/>
          </p:cNvSpPr>
          <p:nvPr>
            <p:ph type="body" idx="1"/>
          </p:nvPr>
        </p:nvSpPr>
        <p:spPr>
          <a:xfrm>
            <a:off x="0" y="1"/>
            <a:ext cx="9144000" cy="6858000"/>
          </a:xfrm>
        </p:spPr>
        <p:txBody>
          <a:bodyPr>
            <a:normAutofit fontScale="85000" lnSpcReduction="10000"/>
          </a:bodyPr>
          <a:lstStyle/>
          <a:p>
            <a:pPr algn="just"/>
            <a:endParaRPr lang="ru-RU" b="1" dirty="0" smtClean="0">
              <a:solidFill>
                <a:srgbClr val="C00000"/>
              </a:solidFill>
              <a:latin typeface="Times New Roman" pitchFamily="18" charset="0"/>
            </a:endParaRPr>
          </a:p>
          <a:p>
            <a:pPr algn="just"/>
            <a:r>
              <a:rPr lang="ru-RU" b="1" dirty="0" smtClean="0">
                <a:solidFill>
                  <a:srgbClr val="C00000"/>
                </a:solidFill>
                <a:latin typeface="Times New Roman" pitchFamily="18" charset="0"/>
              </a:rPr>
              <a:t>Герметизацию щелей между оконными коробками и панелями стен производят в следующем порядке: </a:t>
            </a:r>
            <a:r>
              <a:rPr lang="ru-RU" b="1" dirty="0" err="1" smtClean="0">
                <a:solidFill>
                  <a:srgbClr val="C00000"/>
                </a:solidFill>
                <a:latin typeface="Times New Roman" pitchFamily="18" charset="0"/>
              </a:rPr>
              <a:t>скарпелью</a:t>
            </a:r>
            <a:r>
              <a:rPr lang="ru-RU" b="1" dirty="0" smtClean="0">
                <a:solidFill>
                  <a:srgbClr val="C00000"/>
                </a:solidFill>
                <a:latin typeface="Times New Roman" pitchFamily="18" charset="0"/>
              </a:rPr>
              <a:t> и молотком расширяют и углубляют на 20... 30 мм щели между обвязками оконной коробки и откосами; в образующуюся щель заводят герметик. Поверх герметика наносят цементный раствор (состав 1:4), тщательно затирают его заподлицо с поверхностью откосов и после просыхания окрашивают.</a:t>
            </a:r>
          </a:p>
          <a:p>
            <a:pPr algn="just"/>
            <a:r>
              <a:rPr lang="ru-RU" b="1" dirty="0" smtClean="0">
                <a:solidFill>
                  <a:srgbClr val="C00000"/>
                </a:solidFill>
                <a:latin typeface="Times New Roman" pitchFamily="18" charset="0"/>
              </a:rPr>
              <a:t>	Из-за повышенной водопроницаемости оконных заполнений в домах повышенной этажности, вызываемой увеличением ветрового напора в верхних этажах, особое внимание необходимо уделять уплотнению щелей и мест сопряжений отдельных элементов оконных заполнений, герметизации щелей между коробкой и откосами стеновой панели и уплотнению притворов оконных переплетов пенополиуретановыми прокладками или шерстяным шнуром.</a:t>
            </a:r>
          </a:p>
          <a:p>
            <a:pPr algn="just"/>
            <a:r>
              <a:rPr lang="ru-RU" b="1" dirty="0" smtClean="0">
                <a:solidFill>
                  <a:srgbClr val="C00000"/>
                </a:solidFill>
                <a:latin typeface="Times New Roman" pitchFamily="18" charset="0"/>
              </a:rPr>
              <a:t>	Вместе с тем индустриализация ремонтно-строительного производства и соответственно стандартизация оконных переплетов и дверей как основное направление повышения производительности труда и сокращения сроков выполнения ремонтов этих конструктивных элементов одновременно не должны рассматриваться как самоцель, особенно при ремонте уникальных или исторически ценных зданий и сооружений.</a:t>
            </a:r>
          </a:p>
          <a:p>
            <a:pPr algn="just"/>
            <a:r>
              <a:rPr lang="ru-RU" b="1" dirty="0" smtClean="0">
                <a:solidFill>
                  <a:srgbClr val="C00000"/>
                </a:solidFill>
                <a:latin typeface="Times New Roman" pitchFamily="18" charset="0"/>
              </a:rPr>
              <a:t>	В основном архитектурно-выразительные старые здания и сооружения имеют чрезвычайно разнообразный, порой даже причудливый орнамент окон и дверей, красиво сочетающийся с другими элементами зданий. И как иногда нелепо смотрятся отремонтированные старые здания с современными двойными оконными переплетами, вызывая недоумение у одних лиц и откровенную горечь у других.</a:t>
            </a:r>
          </a:p>
          <a:p>
            <a:pPr algn="just"/>
            <a:r>
              <a:rPr lang="ru-RU" b="1" dirty="0" smtClean="0">
                <a:solidFill>
                  <a:srgbClr val="C00000"/>
                </a:solidFill>
                <a:latin typeface="Times New Roman" pitchFamily="18" charset="0"/>
              </a:rPr>
              <a:t>	Таким образом, индустриализация и стандартизация при ремонте зданий и сооружений должны сочетаться с необходимостью выполнения индивидуального ремонта, предусматривающего изготовление старинных оконных переплетов и дверей.</a:t>
            </a:r>
          </a:p>
          <a:p>
            <a:endParaRPr lang="ru-RU" dirty="0">
              <a:solidFill>
                <a:srgbClr val="C00000"/>
              </a:solidFill>
            </a:endParaRPr>
          </a:p>
        </p:txBody>
      </p:sp>
    </p:spTree>
    <p:extLst>
      <p:ext uri="{BB962C8B-B14F-4D97-AF65-F5344CB8AC3E}">
        <p14:creationId xmlns:p14="http://schemas.microsoft.com/office/powerpoint/2010/main" val="1082835978"/>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221</TotalTime>
  <Words>2397</Words>
  <Application>Microsoft Office PowerPoint</Application>
  <PresentationFormat>Экран (4:3)</PresentationFormat>
  <Paragraphs>183</Paragraphs>
  <Slides>18</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18</vt:i4>
      </vt:variant>
    </vt:vector>
  </HeadingPairs>
  <TitlesOfParts>
    <vt:vector size="22" baseType="lpstr">
      <vt:lpstr>Arial</vt:lpstr>
      <vt:lpstr>Calibri</vt:lpstr>
      <vt:lpstr>Times New Roman</vt:lpstr>
      <vt:lpstr>Тема Office</vt:lpstr>
      <vt:lpstr>РЕМОНТ И ЗАМЕНА ОКОН И ДВЕРЕЙ</vt:lpstr>
      <vt:lpstr>Презентация PowerPoint</vt:lpstr>
      <vt:lpstr>  Технология ремонта, уплотнения и реконструкции окон  с уплотнителем Euro-Strip   </vt:lpstr>
      <vt:lpstr>ФРЕЗЕРОВАНИЕ ПАЗА</vt:lpstr>
      <vt:lpstr>   Установка уплотнителя Euro-Strip®. </vt:lpstr>
      <vt:lpstr>ОСОБЕННОСТИ ПЛАСТИКОВЫХ ОКОН</vt:lpstr>
      <vt:lpstr>Презентация PowerPoint</vt:lpstr>
      <vt:lpstr>Особенности алюминиевых окон</vt:lpstr>
      <vt:lpstr>Особенности деревянных окон </vt:lpstr>
      <vt:lpstr>                          Двери делятся на входные и внутренние (по месту расположения), на одно- и двухстворчатые (по числу полотен). Двери могут быть распашными, открывающимися в одну сторону, раздвижными или открывающимися в разные стороны (с качающимися полотнами). Даже небольшие дефекты дверной коробки или полотна дают о себе знать при закрывании дверей. К таким дефектам относятся отклонение дверного полотна от вертикальной оси, расшатывание петель, образование трещины, искривление полотна или коробки коробления, деформация дверного полотна и т. д.                       </vt:lpstr>
      <vt:lpstr>Презентация PowerPoint</vt:lpstr>
      <vt:lpstr>Презентация PowerPoint</vt:lpstr>
      <vt:lpstr>Презентация PowerPoint</vt:lpstr>
      <vt:lpstr>Презентация PowerPoint</vt:lpstr>
      <vt:lpstr>Уплотнение дверей металлической лентой</vt:lpstr>
      <vt:lpstr>Устранение протечек через оконные заполнения</vt:lpstr>
      <vt:lpstr>Пример устранения протечек через оконные заполнения (нижняя часть оконного заполнения):</vt:lpstr>
      <vt:lpstr>Презентация PowerPoint</vt:lpstr>
    </vt:vector>
  </TitlesOfParts>
  <Company>Home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Фотоальбом</dc:title>
  <dc:creator>Меруерт</dc:creator>
  <cp:lastModifiedBy>RePack by Diakov</cp:lastModifiedBy>
  <cp:revision>22</cp:revision>
  <dcterms:created xsi:type="dcterms:W3CDTF">2013-03-13T16:48:57Z</dcterms:created>
  <dcterms:modified xsi:type="dcterms:W3CDTF">2020-10-27T06:05:45Z</dcterms:modified>
</cp:coreProperties>
</file>